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1523" r:id="rId2"/>
    <p:sldId id="1580" r:id="rId3"/>
    <p:sldId id="257" r:id="rId4"/>
    <p:sldId id="279" r:id="rId5"/>
    <p:sldId id="1582" r:id="rId6"/>
    <p:sldId id="1551" r:id="rId7"/>
    <p:sldId id="260" r:id="rId8"/>
    <p:sldId id="1552" r:id="rId9"/>
    <p:sldId id="259" r:id="rId10"/>
    <p:sldId id="1558" r:id="rId11"/>
    <p:sldId id="1557" r:id="rId12"/>
    <p:sldId id="1581" r:id="rId13"/>
    <p:sldId id="1556" r:id="rId14"/>
    <p:sldId id="1555" r:id="rId15"/>
    <p:sldId id="1554" r:id="rId16"/>
    <p:sldId id="1561" r:id="rId17"/>
    <p:sldId id="1560" r:id="rId18"/>
    <p:sldId id="1553" r:id="rId19"/>
    <p:sldId id="1559" r:id="rId20"/>
    <p:sldId id="1573" r:id="rId21"/>
    <p:sldId id="1574" r:id="rId22"/>
    <p:sldId id="1575" r:id="rId23"/>
    <p:sldId id="1570" r:id="rId24"/>
    <p:sldId id="1564" r:id="rId25"/>
    <p:sldId id="1562" r:id="rId26"/>
    <p:sldId id="1563" r:id="rId27"/>
    <p:sldId id="1571" r:id="rId28"/>
    <p:sldId id="1572" r:id="rId29"/>
    <p:sldId id="1569" r:id="rId30"/>
    <p:sldId id="1568" r:id="rId31"/>
    <p:sldId id="1566" r:id="rId32"/>
    <p:sldId id="1576" r:id="rId33"/>
    <p:sldId id="1577" r:id="rId34"/>
    <p:sldId id="1583" r:id="rId35"/>
    <p:sldId id="1585" r:id="rId36"/>
    <p:sldId id="1579" r:id="rId37"/>
    <p:sldId id="1586" r:id="rId38"/>
    <p:sldId id="1588" r:id="rId39"/>
    <p:sldId id="1589" r:id="rId40"/>
    <p:sldId id="1565" r:id="rId41"/>
    <p:sldId id="1578" r:id="rId42"/>
    <p:sldId id="1550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PT Astra Fact" panose="020B0604020202020204" charset="-52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1pPr>
    <a:lvl2pPr marL="552777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2pPr>
    <a:lvl3pPr marL="1105557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3pPr>
    <a:lvl4pPr marL="1658332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4pPr>
    <a:lvl5pPr marL="2211110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5pPr>
    <a:lvl6pPr marL="2763888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6pPr>
    <a:lvl7pPr marL="3316666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7pPr>
    <a:lvl8pPr marL="3869443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8pPr>
    <a:lvl9pPr marL="4422219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390C2B"/>
    <a:srgbClr val="FFFFFF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92" autoAdjust="0"/>
    <p:restoredTop sz="97571" autoAdjust="0"/>
  </p:normalViewPr>
  <p:slideViewPr>
    <p:cSldViewPr snapToGrid="0">
      <p:cViewPr varScale="1">
        <p:scale>
          <a:sx n="334" d="100"/>
          <a:sy n="334" d="100"/>
        </p:scale>
        <p:origin x="85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97" d="100"/>
          <a:sy n="197" d="100"/>
        </p:scale>
        <p:origin x="6150" y="1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ru-RU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BB3-8BD1-4FD3-9AC8-BE3AE76A8AA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800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14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58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57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599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08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19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788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582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0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6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931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09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064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63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092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219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476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283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910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51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18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4b0103b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4b0103b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100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8631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53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23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463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937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002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648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162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2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615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64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304d43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304d435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79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61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4e44cff1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4e44cff1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67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4b0103b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4b0103b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3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1989191"/>
            <a:ext cx="6888955" cy="162505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858" b="1" kern="12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39" y="3829537"/>
            <a:ext cx="6888954" cy="911329"/>
          </a:xfrm>
        </p:spPr>
        <p:txBody>
          <a:bodyPr>
            <a:noAutofit/>
          </a:bodyPr>
          <a:lstStyle>
            <a:lvl1pPr>
              <a:defRPr sz="1429"/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</p:spTree>
    <p:extLst>
      <p:ext uri="{BB962C8B-B14F-4D97-AF65-F5344CB8AC3E}">
        <p14:creationId xmlns:p14="http://schemas.microsoft.com/office/powerpoint/2010/main" val="20085545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06" y="1989192"/>
            <a:ext cx="6790067" cy="162505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858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806" y="3829538"/>
            <a:ext cx="6790066" cy="960476"/>
          </a:xfrm>
        </p:spPr>
        <p:txBody>
          <a:bodyPr>
            <a:noAutofit/>
          </a:bodyPr>
          <a:lstStyle>
            <a:lvl1pPr>
              <a:defRPr sz="142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</p:spTree>
    <p:extLst>
      <p:ext uri="{BB962C8B-B14F-4D97-AF65-F5344CB8AC3E}">
        <p14:creationId xmlns:p14="http://schemas.microsoft.com/office/powerpoint/2010/main" val="5525166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89" y="3106656"/>
            <a:ext cx="6634933" cy="162505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143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389" y="1994752"/>
            <a:ext cx="6634932" cy="960476"/>
          </a:xfrm>
        </p:spPr>
        <p:txBody>
          <a:bodyPr anchor="b" anchorCtr="0">
            <a:noAutofit/>
          </a:bodyPr>
          <a:lstStyle>
            <a:lvl1pPr>
              <a:defRPr sz="1429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  <p:sp>
        <p:nvSpPr>
          <p:cNvPr id="5" name="Graphic 20">
            <a:extLst>
              <a:ext uri="{FF2B5EF4-FFF2-40B4-BE49-F238E27FC236}">
                <a16:creationId xmlns:a16="http://schemas.microsoft.com/office/drawing/2014/main" id="{CE895EB5-DF92-40D6-A2AF-B9A265F5CAA5}"/>
              </a:ext>
            </a:extLst>
          </p:cNvPr>
          <p:cNvSpPr/>
          <p:nvPr/>
        </p:nvSpPr>
        <p:spPr>
          <a:xfrm>
            <a:off x="476444" y="3153306"/>
            <a:ext cx="293031" cy="293041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/>
          </a:solidFill>
          <a:ln w="59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48120-BAC8-44AB-8DB4-790CBBA99AAF}"/>
              </a:ext>
            </a:extLst>
          </p:cNvPr>
          <p:cNvGrpSpPr/>
          <p:nvPr/>
        </p:nvGrpSpPr>
        <p:grpSpPr>
          <a:xfrm>
            <a:off x="8203088" y="480793"/>
            <a:ext cx="565970" cy="223781"/>
            <a:chOff x="2108783" y="1009650"/>
            <a:chExt cx="2642520" cy="1044797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F7F9C8-A2D8-4237-99E3-436E03A164B0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531E2-FC0C-4FC5-81CD-5A9BFC07A6E6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54E8AA-1AC4-4A92-B53E-425DEAE6173C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A3A230-6604-4712-9A84-59D9E9765A1C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E2020D9-366D-4C8A-A5F2-F4F2639B2335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786500-4C68-4BAF-BA05-23BDED6B72D9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C3B57F-E462-48C6-AE48-0A297E156E6F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3DE0CE-7086-447A-A2E2-D01A1239634E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3834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148758F-FB83-4161-8D77-69CB177F9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39" y="1265239"/>
            <a:ext cx="8180249" cy="3291953"/>
          </a:xfrm>
        </p:spPr>
        <p:txBody>
          <a:bodyPr lIns="36000" tIns="36000" rIns="36000" bIns="36000">
            <a:noAutofit/>
          </a:bodyPr>
          <a:lstStyle>
            <a:lvl1pPr marL="0" indent="0">
              <a:buFont typeface="Wingdings" panose="05000000000000000000" pitchFamily="2" charset="2"/>
              <a:buNone/>
              <a:defRPr sz="1429">
                <a:solidFill>
                  <a:schemeClr val="tx1"/>
                </a:solidFill>
              </a:defRPr>
            </a:lvl1pPr>
            <a:lvl2pPr marL="153105" indent="-153105"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lang="en-US" sz="1072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accent2"/>
              </a:buClr>
              <a:buSzPct val="80000"/>
              <a:defRPr sz="982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buSzPct val="80000"/>
              <a:defRPr sz="89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buSzPct val="80000"/>
              <a:defRPr sz="89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C24-C37F-4C0B-8498-0390D969A1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88939" y="4758052"/>
            <a:ext cx="5747961" cy="177165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defRPr lang="en-US" sz="625" i="1" dirty="0">
                <a:solidFill>
                  <a:schemeClr val="tx2"/>
                </a:solidFill>
              </a:defRPr>
            </a:lvl1pPr>
          </a:lstStyle>
          <a:p>
            <a:pPr>
              <a:lnSpc>
                <a:spcPct val="120000"/>
              </a:lnSpc>
              <a:spcAft>
                <a:spcPts val="357"/>
              </a:spcAft>
              <a:buClr>
                <a:schemeClr val="accent1"/>
              </a:buClr>
              <a:buSzPct val="80000"/>
            </a:pPr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79FDFD-6C0D-4BB4-B155-A3D88B37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7697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9DCA8E-0D9D-4B48-B2FF-71FA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DD4A114-8E86-430D-920E-CB5782D174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88939" y="4758052"/>
            <a:ext cx="5747961" cy="177165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defRPr lang="en-US" sz="625" i="1" dirty="0">
                <a:solidFill>
                  <a:schemeClr val="tx2"/>
                </a:solidFill>
              </a:defRPr>
            </a:lvl1pPr>
          </a:lstStyle>
          <a:p>
            <a:pPr>
              <a:lnSpc>
                <a:spcPct val="120000"/>
              </a:lnSpc>
              <a:spcAft>
                <a:spcPts val="357"/>
              </a:spcAft>
              <a:buClr>
                <a:schemeClr val="accent1"/>
              </a:buClr>
              <a:buSzPct val="80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40619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9299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83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CA1C79D-95B4-4135-A734-2C72E293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137378"/>
            <a:ext cx="7134551" cy="945904"/>
          </a:xfrm>
          <a:prstGeom prst="rect">
            <a:avLst/>
          </a:prstGeom>
        </p:spPr>
        <p:txBody>
          <a:bodyPr vert="horz" lIns="36000" tIns="36000" rIns="36000" bIns="36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080961588"/>
              </p:ext>
            </p:extLst>
          </p:nvPr>
        </p:nvGraphicFramePr>
        <p:xfrm>
          <a:off x="1589" y="1194"/>
          <a:ext cx="1588" cy="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194"/>
                        <a:ext cx="1588" cy="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2B3A5B-2CB3-E846-BD17-77FA019DB518}"/>
              </a:ext>
            </a:extLst>
          </p:cNvPr>
          <p:cNvSpPr txBox="1"/>
          <p:nvPr/>
        </p:nvSpPr>
        <p:spPr>
          <a:xfrm>
            <a:off x="8625131" y="4823961"/>
            <a:ext cx="164068" cy="1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877479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fld id="{C58DF478-B544-4ED8-9ED4-6A2648E2D233}" type="slidenum">
              <a:rPr lang="en-US" sz="714" noProof="0" smtClean="0">
                <a:solidFill>
                  <a:schemeClr val="tx1"/>
                </a:solidFill>
              </a:rPr>
              <a:pPr marL="0" marR="0" lvl="0" indent="0" algn="r" defTabSz="877479" rtl="0" eaLnBrk="1" fontAlgn="auto" latinLnBrk="0" hangingPunct="1">
                <a:lnSpc>
                  <a:spcPct val="100000"/>
                </a:lnSpc>
                <a:spcBef>
                  <a:spcPts val="533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t>‹#›</a:t>
            </a:fld>
            <a:endParaRPr lang="en-US" sz="714" noProof="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1F7002-07C9-4BFB-9547-A9FEF832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937" y="1248583"/>
            <a:ext cx="8200263" cy="3414124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D4D37-BFD3-42AA-BD21-A5C5F46ADBEB}"/>
              </a:ext>
            </a:extLst>
          </p:cNvPr>
          <p:cNvGrpSpPr/>
          <p:nvPr/>
        </p:nvGrpSpPr>
        <p:grpSpPr>
          <a:xfrm>
            <a:off x="8203088" y="480793"/>
            <a:ext cx="565970" cy="223781"/>
            <a:chOff x="2108783" y="1009650"/>
            <a:chExt cx="2642520" cy="104479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727677-342A-4B71-AB8A-12BEC89EC48D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A6218E-CB5A-4F3B-A4A7-2DF18C0604DF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4B545-F311-496D-AF02-C96D2653A25F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35F350-4271-4CC2-B3FF-899B8143EA05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62094F-8D34-41DD-94C0-FEA74A9D830D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4FFBB0-779C-4F3F-AD5C-EA4C35AB86E2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DADBF8-B522-4C29-B08F-87E81B73C900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31C222-9C13-44D3-BB7C-625DA4510BEF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</p:grpSp>
      <p:sp>
        <p:nvSpPr>
          <p:cNvPr id="22" name="Graphic 20">
            <a:extLst>
              <a:ext uri="{FF2B5EF4-FFF2-40B4-BE49-F238E27FC236}">
                <a16:creationId xmlns:a16="http://schemas.microsoft.com/office/drawing/2014/main" id="{67325DF1-7986-42A9-BA88-9543E15251BE}"/>
              </a:ext>
            </a:extLst>
          </p:cNvPr>
          <p:cNvSpPr/>
          <p:nvPr/>
        </p:nvSpPr>
        <p:spPr>
          <a:xfrm>
            <a:off x="204251" y="463540"/>
            <a:ext cx="293031" cy="293041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95863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defTabSz="812616" rtl="0" eaLnBrk="1" latinLnBrk="0" hangingPunct="1">
        <a:lnSpc>
          <a:spcPct val="100000"/>
        </a:lnSpc>
        <a:spcBef>
          <a:spcPct val="0"/>
        </a:spcBef>
        <a:buNone/>
        <a:defRPr lang="en-US" sz="2143" b="1" kern="1200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5"/>
        </a:buClr>
        <a:buSzPct val="80000"/>
        <a:buFont typeface="Wingdings" panose="05000000000000000000" pitchFamily="2" charset="2"/>
        <a:buNone/>
        <a:defRPr sz="1429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7660" indent="-17766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1072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21300" indent="-10962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982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23359" indent="-8568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893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66999" indent="-84420" algn="l" defTabSz="709628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893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>
          <a:solidFill>
            <a:schemeClr val="tx1"/>
          </a:solidFill>
          <a:latin typeface="+mn-lt"/>
          <a:ea typeface="+mn-ea"/>
          <a:cs typeface="+mn-cs"/>
        </a:defRPr>
      </a:lvl7pPr>
      <a:lvl8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308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616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23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230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1537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7844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151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459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1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mailto:info@tantorlabs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AB1AB1-7CE7-44B3-A882-1ACB99F8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07" y="3514535"/>
            <a:ext cx="7191193" cy="833884"/>
          </a:xfrm>
        </p:spPr>
        <p:txBody>
          <a:bodyPr>
            <a:noAutofit/>
          </a:bodyPr>
          <a:lstStyle/>
          <a:p>
            <a:r>
              <a:rPr lang="ru-RU" sz="1800" dirty="0"/>
              <a:t>Оптимизация производительности Postgres с применением векторной обработки массивов данных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C8A2A7-0172-48A5-BA11-E166B854A3BC}"/>
              </a:ext>
            </a:extLst>
          </p:cNvPr>
          <p:cNvGrpSpPr/>
          <p:nvPr/>
        </p:nvGrpSpPr>
        <p:grpSpPr>
          <a:xfrm>
            <a:off x="433806" y="449815"/>
            <a:ext cx="1897105" cy="750075"/>
            <a:chOff x="657541" y="499588"/>
            <a:chExt cx="2642520" cy="10447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93915A-36F9-42CD-AD2E-F89B28EC5F4A}"/>
                </a:ext>
              </a:extLst>
            </p:cNvPr>
            <p:cNvSpPr/>
            <p:nvPr/>
          </p:nvSpPr>
          <p:spPr>
            <a:xfrm>
              <a:off x="2194018" y="929641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23E0BD-4F76-4FD1-B3AE-C14DF14337FB}"/>
                </a:ext>
              </a:extLst>
            </p:cNvPr>
            <p:cNvSpPr/>
            <p:nvPr/>
          </p:nvSpPr>
          <p:spPr>
            <a:xfrm>
              <a:off x="2501199" y="1052609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CD0517-D46A-4550-B7E2-875903802DFC}"/>
                </a:ext>
              </a:extLst>
            </p:cNvPr>
            <p:cNvSpPr/>
            <p:nvPr/>
          </p:nvSpPr>
          <p:spPr>
            <a:xfrm>
              <a:off x="3054221" y="1052800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59F565-2669-4C7E-AFA7-450D0F66E637}"/>
                </a:ext>
              </a:extLst>
            </p:cNvPr>
            <p:cNvSpPr/>
            <p:nvPr/>
          </p:nvSpPr>
          <p:spPr>
            <a:xfrm>
              <a:off x="1087689" y="1052609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5FE5F-D6BE-4BA1-8990-E7C5A6BD670C}"/>
                </a:ext>
              </a:extLst>
            </p:cNvPr>
            <p:cNvSpPr/>
            <p:nvPr/>
          </p:nvSpPr>
          <p:spPr>
            <a:xfrm>
              <a:off x="1640806" y="1052704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2DD70B-08A2-4C1A-BEAD-B7726CDAB825}"/>
                </a:ext>
              </a:extLst>
            </p:cNvPr>
            <p:cNvSpPr/>
            <p:nvPr/>
          </p:nvSpPr>
          <p:spPr>
            <a:xfrm>
              <a:off x="657541" y="929832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A2776-46B3-453C-B30D-238A66916E91}"/>
                </a:ext>
              </a:extLst>
            </p:cNvPr>
            <p:cNvSpPr/>
            <p:nvPr/>
          </p:nvSpPr>
          <p:spPr>
            <a:xfrm>
              <a:off x="964341" y="867824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48137C-D48F-413C-95F1-902CD159DCF9}"/>
                </a:ext>
              </a:extLst>
            </p:cNvPr>
            <p:cNvSpPr/>
            <p:nvPr/>
          </p:nvSpPr>
          <p:spPr>
            <a:xfrm>
              <a:off x="780508" y="499588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</p:grpSp>
      <p:sp>
        <p:nvSpPr>
          <p:cNvPr id="11" name="Graphic 9">
            <a:extLst>
              <a:ext uri="{FF2B5EF4-FFF2-40B4-BE49-F238E27FC236}">
                <a16:creationId xmlns:a16="http://schemas.microsoft.com/office/drawing/2014/main" id="{2A0CA257-5E64-4A71-BAA5-47263277A430}"/>
              </a:ext>
            </a:extLst>
          </p:cNvPr>
          <p:cNvSpPr/>
          <p:nvPr/>
        </p:nvSpPr>
        <p:spPr>
          <a:xfrm rot="16200000">
            <a:off x="1496533" y="603286"/>
            <a:ext cx="967515" cy="4349328"/>
          </a:xfrm>
          <a:custGeom>
            <a:avLst/>
            <a:gdLst>
              <a:gd name="connsiteX0" fmla="*/ 438055 w 619192"/>
              <a:gd name="connsiteY0" fmla="*/ 2767584 h 2783490"/>
              <a:gd name="connsiteX1" fmla="*/ 602266 w 619192"/>
              <a:gd name="connsiteY1" fmla="*/ 2613851 h 2783490"/>
              <a:gd name="connsiteX2" fmla="*/ 614744 w 619192"/>
              <a:gd name="connsiteY2" fmla="*/ 2554986 h 2783490"/>
              <a:gd name="connsiteX3" fmla="*/ 561404 w 619192"/>
              <a:gd name="connsiteY3" fmla="*/ 2521649 h 2783490"/>
              <a:gd name="connsiteX4" fmla="*/ 435102 w 619192"/>
              <a:gd name="connsiteY4" fmla="*/ 2521649 h 2783490"/>
              <a:gd name="connsiteX5" fmla="*/ 433864 w 619192"/>
              <a:gd name="connsiteY5" fmla="*/ 2209229 h 2783490"/>
              <a:gd name="connsiteX6" fmla="*/ 433864 w 619192"/>
              <a:gd name="connsiteY6" fmla="*/ 2208467 h 2783490"/>
              <a:gd name="connsiteX7" fmla="*/ 251746 w 619192"/>
              <a:gd name="connsiteY7" fmla="*/ 2037874 h 2783490"/>
              <a:gd name="connsiteX8" fmla="*/ 184976 w 619192"/>
              <a:gd name="connsiteY8" fmla="*/ 2037874 h 2783490"/>
              <a:gd name="connsiteX9" fmla="*/ 79724 w 619192"/>
              <a:gd name="connsiteY9" fmla="*/ 1939290 h 2783490"/>
              <a:gd name="connsiteX10" fmla="*/ 184976 w 619192"/>
              <a:gd name="connsiteY10" fmla="*/ 1840706 h 2783490"/>
              <a:gd name="connsiteX11" fmla="*/ 251746 w 619192"/>
              <a:gd name="connsiteY11" fmla="*/ 1840706 h 2783490"/>
              <a:gd name="connsiteX12" fmla="*/ 433864 w 619192"/>
              <a:gd name="connsiteY12" fmla="*/ 1670114 h 2783490"/>
              <a:gd name="connsiteX13" fmla="*/ 251746 w 619192"/>
              <a:gd name="connsiteY13" fmla="*/ 1499521 h 2783490"/>
              <a:gd name="connsiteX14" fmla="*/ 184976 w 619192"/>
              <a:gd name="connsiteY14" fmla="*/ 1499521 h 2783490"/>
              <a:gd name="connsiteX15" fmla="*/ 79724 w 619192"/>
              <a:gd name="connsiteY15" fmla="*/ 1401032 h 2783490"/>
              <a:gd name="connsiteX16" fmla="*/ 79915 w 619192"/>
              <a:gd name="connsiteY16" fmla="*/ 1397413 h 2783490"/>
              <a:gd name="connsiteX17" fmla="*/ 79724 w 619192"/>
              <a:gd name="connsiteY17" fmla="*/ 1397413 h 2783490"/>
              <a:gd name="connsiteX18" fmla="*/ 184976 w 619192"/>
              <a:gd name="connsiteY18" fmla="*/ 1298829 h 2783490"/>
              <a:gd name="connsiteX19" fmla="*/ 251746 w 619192"/>
              <a:gd name="connsiteY19" fmla="*/ 1298829 h 2783490"/>
              <a:gd name="connsiteX20" fmla="*/ 433864 w 619192"/>
              <a:gd name="connsiteY20" fmla="*/ 1128236 h 2783490"/>
              <a:gd name="connsiteX21" fmla="*/ 251746 w 619192"/>
              <a:gd name="connsiteY21" fmla="*/ 957644 h 2783490"/>
              <a:gd name="connsiteX22" fmla="*/ 184976 w 619192"/>
              <a:gd name="connsiteY22" fmla="*/ 957644 h 2783490"/>
              <a:gd name="connsiteX23" fmla="*/ 79724 w 619192"/>
              <a:gd name="connsiteY23" fmla="*/ 859155 h 2783490"/>
              <a:gd name="connsiteX24" fmla="*/ 184976 w 619192"/>
              <a:gd name="connsiteY24" fmla="*/ 760571 h 2783490"/>
              <a:gd name="connsiteX25" fmla="*/ 251746 w 619192"/>
              <a:gd name="connsiteY25" fmla="*/ 760571 h 2783490"/>
              <a:gd name="connsiteX26" fmla="*/ 433864 w 619192"/>
              <a:gd name="connsiteY26" fmla="*/ 589979 h 2783490"/>
              <a:gd name="connsiteX27" fmla="*/ 251746 w 619192"/>
              <a:gd name="connsiteY27" fmla="*/ 419386 h 2783490"/>
              <a:gd name="connsiteX28" fmla="*/ 184976 w 619192"/>
              <a:gd name="connsiteY28" fmla="*/ 419386 h 2783490"/>
              <a:gd name="connsiteX29" fmla="*/ 80391 w 619192"/>
              <a:gd name="connsiteY29" fmla="*/ 320707 h 2783490"/>
              <a:gd name="connsiteX30" fmla="*/ 80391 w 619192"/>
              <a:gd name="connsiteY30" fmla="*/ 312420 h 2783490"/>
              <a:gd name="connsiteX31" fmla="*/ 78296 w 619192"/>
              <a:gd name="connsiteY31" fmla="*/ 35719 h 2783490"/>
              <a:gd name="connsiteX32" fmla="*/ 38957 w 619192"/>
              <a:gd name="connsiteY32" fmla="*/ 0 h 2783490"/>
              <a:gd name="connsiteX33" fmla="*/ 0 w 619192"/>
              <a:gd name="connsiteY33" fmla="*/ 36005 h 2783490"/>
              <a:gd name="connsiteX34" fmla="*/ 0 w 619192"/>
              <a:gd name="connsiteY34" fmla="*/ 36005 h 2783490"/>
              <a:gd name="connsiteX35" fmla="*/ 1143 w 619192"/>
              <a:gd name="connsiteY35" fmla="*/ 312515 h 2783490"/>
              <a:gd name="connsiteX36" fmla="*/ 1143 w 619192"/>
              <a:gd name="connsiteY36" fmla="*/ 312515 h 2783490"/>
              <a:gd name="connsiteX37" fmla="*/ 762 w 619192"/>
              <a:gd name="connsiteY37" fmla="*/ 320993 h 2783490"/>
              <a:gd name="connsiteX38" fmla="*/ 185071 w 619192"/>
              <a:gd name="connsiteY38" fmla="*/ 491585 h 2783490"/>
              <a:gd name="connsiteX39" fmla="*/ 251841 w 619192"/>
              <a:gd name="connsiteY39" fmla="*/ 491585 h 2783490"/>
              <a:gd name="connsiteX40" fmla="*/ 357092 w 619192"/>
              <a:gd name="connsiteY40" fmla="*/ 590169 h 2783490"/>
              <a:gd name="connsiteX41" fmla="*/ 251841 w 619192"/>
              <a:gd name="connsiteY41" fmla="*/ 688753 h 2783490"/>
              <a:gd name="connsiteX42" fmla="*/ 185071 w 619192"/>
              <a:gd name="connsiteY42" fmla="*/ 688753 h 2783490"/>
              <a:gd name="connsiteX43" fmla="*/ 2953 w 619192"/>
              <a:gd name="connsiteY43" fmla="*/ 859346 h 2783490"/>
              <a:gd name="connsiteX44" fmla="*/ 185071 w 619192"/>
              <a:gd name="connsiteY44" fmla="*/ 1029843 h 2783490"/>
              <a:gd name="connsiteX45" fmla="*/ 251841 w 619192"/>
              <a:gd name="connsiteY45" fmla="*/ 1029843 h 2783490"/>
              <a:gd name="connsiteX46" fmla="*/ 357092 w 619192"/>
              <a:gd name="connsiteY46" fmla="*/ 1128427 h 2783490"/>
              <a:gd name="connsiteX47" fmla="*/ 251841 w 619192"/>
              <a:gd name="connsiteY47" fmla="*/ 1226915 h 2783490"/>
              <a:gd name="connsiteX48" fmla="*/ 185071 w 619192"/>
              <a:gd name="connsiteY48" fmla="*/ 1226915 h 2783490"/>
              <a:gd name="connsiteX49" fmla="*/ 2953 w 619192"/>
              <a:gd name="connsiteY49" fmla="*/ 1397508 h 2783490"/>
              <a:gd name="connsiteX50" fmla="*/ 3143 w 619192"/>
              <a:gd name="connsiteY50" fmla="*/ 1397508 h 2783490"/>
              <a:gd name="connsiteX51" fmla="*/ 2953 w 619192"/>
              <a:gd name="connsiteY51" fmla="*/ 1401128 h 2783490"/>
              <a:gd name="connsiteX52" fmla="*/ 185071 w 619192"/>
              <a:gd name="connsiteY52" fmla="*/ 1571625 h 2783490"/>
              <a:gd name="connsiteX53" fmla="*/ 251841 w 619192"/>
              <a:gd name="connsiteY53" fmla="*/ 1571625 h 2783490"/>
              <a:gd name="connsiteX54" fmla="*/ 357092 w 619192"/>
              <a:gd name="connsiteY54" fmla="*/ 1670209 h 2783490"/>
              <a:gd name="connsiteX55" fmla="*/ 251841 w 619192"/>
              <a:gd name="connsiteY55" fmla="*/ 1768793 h 2783490"/>
              <a:gd name="connsiteX56" fmla="*/ 185071 w 619192"/>
              <a:gd name="connsiteY56" fmla="*/ 1768793 h 2783490"/>
              <a:gd name="connsiteX57" fmla="*/ 2953 w 619192"/>
              <a:gd name="connsiteY57" fmla="*/ 1939385 h 2783490"/>
              <a:gd name="connsiteX58" fmla="*/ 185071 w 619192"/>
              <a:gd name="connsiteY58" fmla="*/ 2109978 h 2783490"/>
              <a:gd name="connsiteX59" fmla="*/ 251841 w 619192"/>
              <a:gd name="connsiteY59" fmla="*/ 2109978 h 2783490"/>
              <a:gd name="connsiteX60" fmla="*/ 357092 w 619192"/>
              <a:gd name="connsiteY60" fmla="*/ 2208562 h 2783490"/>
              <a:gd name="connsiteX61" fmla="*/ 357092 w 619192"/>
              <a:gd name="connsiteY61" fmla="*/ 2209324 h 2783490"/>
              <a:gd name="connsiteX62" fmla="*/ 358331 w 619192"/>
              <a:gd name="connsiteY62" fmla="*/ 2521744 h 2783490"/>
              <a:gd name="connsiteX63" fmla="*/ 233267 w 619192"/>
              <a:gd name="connsiteY63" fmla="*/ 2521744 h 2783490"/>
              <a:gd name="connsiteX64" fmla="*/ 180023 w 619192"/>
              <a:gd name="connsiteY64" fmla="*/ 2555081 h 2783490"/>
              <a:gd name="connsiteX65" fmla="*/ 175641 w 619192"/>
              <a:gd name="connsiteY65" fmla="*/ 2575751 h 2783490"/>
              <a:gd name="connsiteX66" fmla="*/ 192500 w 619192"/>
              <a:gd name="connsiteY66" fmla="*/ 2613946 h 2783490"/>
              <a:gd name="connsiteX67" fmla="*/ 356711 w 619192"/>
              <a:gd name="connsiteY67" fmla="*/ 2767679 h 2783490"/>
              <a:gd name="connsiteX68" fmla="*/ 397478 w 619192"/>
              <a:gd name="connsiteY68" fmla="*/ 2783491 h 2783490"/>
              <a:gd name="connsiteX69" fmla="*/ 438245 w 619192"/>
              <a:gd name="connsiteY69" fmla="*/ 2767679 h 27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19192" h="2783490">
                <a:moveTo>
                  <a:pt x="438055" y="2767584"/>
                </a:moveTo>
                <a:lnTo>
                  <a:pt x="602266" y="2613851"/>
                </a:lnTo>
                <a:cubicBezTo>
                  <a:pt x="618744" y="2598420"/>
                  <a:pt x="623792" y="2575179"/>
                  <a:pt x="614744" y="2554986"/>
                </a:cubicBezTo>
                <a:cubicBezTo>
                  <a:pt x="605790" y="2534793"/>
                  <a:pt x="584740" y="2521649"/>
                  <a:pt x="561404" y="2521649"/>
                </a:cubicBezTo>
                <a:lnTo>
                  <a:pt x="435102" y="2521649"/>
                </a:lnTo>
                <a:lnTo>
                  <a:pt x="433864" y="2209229"/>
                </a:lnTo>
                <a:cubicBezTo>
                  <a:pt x="433864" y="2209229"/>
                  <a:pt x="433864" y="2208657"/>
                  <a:pt x="433864" y="2208467"/>
                </a:cubicBezTo>
                <a:cubicBezTo>
                  <a:pt x="433864" y="2114360"/>
                  <a:pt x="352139" y="2037874"/>
                  <a:pt x="251746" y="2037874"/>
                </a:cubicBezTo>
                <a:lnTo>
                  <a:pt x="184976" y="2037874"/>
                </a:lnTo>
                <a:cubicBezTo>
                  <a:pt x="126968" y="2037874"/>
                  <a:pt x="79724" y="1993678"/>
                  <a:pt x="79724" y="1939290"/>
                </a:cubicBezTo>
                <a:cubicBezTo>
                  <a:pt x="79724" y="1884902"/>
                  <a:pt x="126968" y="1840706"/>
                  <a:pt x="184976" y="1840706"/>
                </a:cubicBezTo>
                <a:lnTo>
                  <a:pt x="251746" y="1840706"/>
                </a:lnTo>
                <a:cubicBezTo>
                  <a:pt x="352139" y="1840706"/>
                  <a:pt x="433864" y="1764221"/>
                  <a:pt x="433864" y="1670114"/>
                </a:cubicBezTo>
                <a:cubicBezTo>
                  <a:pt x="433864" y="1576007"/>
                  <a:pt x="352139" y="1499521"/>
                  <a:pt x="251746" y="1499521"/>
                </a:cubicBezTo>
                <a:lnTo>
                  <a:pt x="184976" y="1499521"/>
                </a:lnTo>
                <a:cubicBezTo>
                  <a:pt x="126968" y="1499521"/>
                  <a:pt x="79724" y="1455325"/>
                  <a:pt x="79724" y="1401032"/>
                </a:cubicBezTo>
                <a:cubicBezTo>
                  <a:pt x="79724" y="1399794"/>
                  <a:pt x="79915" y="1398651"/>
                  <a:pt x="79915" y="1397413"/>
                </a:cubicBezTo>
                <a:lnTo>
                  <a:pt x="79724" y="1397413"/>
                </a:lnTo>
                <a:cubicBezTo>
                  <a:pt x="79724" y="1343120"/>
                  <a:pt x="126968" y="1298829"/>
                  <a:pt x="184976" y="1298829"/>
                </a:cubicBezTo>
                <a:lnTo>
                  <a:pt x="251746" y="1298829"/>
                </a:lnTo>
                <a:cubicBezTo>
                  <a:pt x="352139" y="1298829"/>
                  <a:pt x="433864" y="1222343"/>
                  <a:pt x="433864" y="1128236"/>
                </a:cubicBezTo>
                <a:cubicBezTo>
                  <a:pt x="433864" y="1034129"/>
                  <a:pt x="352139" y="957644"/>
                  <a:pt x="251746" y="957644"/>
                </a:cubicBezTo>
                <a:lnTo>
                  <a:pt x="184976" y="957644"/>
                </a:lnTo>
                <a:cubicBezTo>
                  <a:pt x="126968" y="957644"/>
                  <a:pt x="79724" y="913448"/>
                  <a:pt x="79724" y="859155"/>
                </a:cubicBezTo>
                <a:cubicBezTo>
                  <a:pt x="79724" y="804863"/>
                  <a:pt x="126968" y="760571"/>
                  <a:pt x="184976" y="760571"/>
                </a:cubicBezTo>
                <a:lnTo>
                  <a:pt x="251746" y="760571"/>
                </a:lnTo>
                <a:cubicBezTo>
                  <a:pt x="352139" y="760571"/>
                  <a:pt x="433864" y="684086"/>
                  <a:pt x="433864" y="589979"/>
                </a:cubicBezTo>
                <a:cubicBezTo>
                  <a:pt x="433864" y="495872"/>
                  <a:pt x="352139" y="419386"/>
                  <a:pt x="251746" y="419386"/>
                </a:cubicBezTo>
                <a:lnTo>
                  <a:pt x="184976" y="419386"/>
                </a:lnTo>
                <a:cubicBezTo>
                  <a:pt x="126968" y="419386"/>
                  <a:pt x="80391" y="374999"/>
                  <a:pt x="80391" y="320707"/>
                </a:cubicBezTo>
                <a:lnTo>
                  <a:pt x="80391" y="312420"/>
                </a:lnTo>
                <a:lnTo>
                  <a:pt x="78296" y="35719"/>
                </a:lnTo>
                <a:cubicBezTo>
                  <a:pt x="78200" y="16002"/>
                  <a:pt x="60579" y="0"/>
                  <a:pt x="38957" y="0"/>
                </a:cubicBezTo>
                <a:cubicBezTo>
                  <a:pt x="17431" y="0"/>
                  <a:pt x="0" y="16193"/>
                  <a:pt x="0" y="36005"/>
                </a:cubicBezTo>
                <a:lnTo>
                  <a:pt x="0" y="36005"/>
                </a:lnTo>
                <a:cubicBezTo>
                  <a:pt x="0" y="36005"/>
                  <a:pt x="1143" y="312515"/>
                  <a:pt x="1143" y="312515"/>
                </a:cubicBezTo>
                <a:lnTo>
                  <a:pt x="1143" y="312515"/>
                </a:lnTo>
                <a:cubicBezTo>
                  <a:pt x="1048" y="314897"/>
                  <a:pt x="762" y="318611"/>
                  <a:pt x="762" y="320993"/>
                </a:cubicBezTo>
                <a:cubicBezTo>
                  <a:pt x="762" y="415100"/>
                  <a:pt x="84582" y="491585"/>
                  <a:pt x="185071" y="491585"/>
                </a:cubicBezTo>
                <a:lnTo>
                  <a:pt x="251841" y="491585"/>
                </a:lnTo>
                <a:cubicBezTo>
                  <a:pt x="309848" y="491585"/>
                  <a:pt x="357092" y="535781"/>
                  <a:pt x="357092" y="590169"/>
                </a:cubicBezTo>
                <a:cubicBezTo>
                  <a:pt x="357092" y="644557"/>
                  <a:pt x="309944" y="688753"/>
                  <a:pt x="251841" y="688753"/>
                </a:cubicBezTo>
                <a:lnTo>
                  <a:pt x="185071" y="688753"/>
                </a:lnTo>
                <a:cubicBezTo>
                  <a:pt x="84677" y="688753"/>
                  <a:pt x="2953" y="765238"/>
                  <a:pt x="2953" y="859346"/>
                </a:cubicBezTo>
                <a:cubicBezTo>
                  <a:pt x="2953" y="953453"/>
                  <a:pt x="84677" y="1029843"/>
                  <a:pt x="185071" y="1029843"/>
                </a:cubicBezTo>
                <a:lnTo>
                  <a:pt x="251841" y="1029843"/>
                </a:lnTo>
                <a:cubicBezTo>
                  <a:pt x="309848" y="1029843"/>
                  <a:pt x="357092" y="1074039"/>
                  <a:pt x="357092" y="1128427"/>
                </a:cubicBezTo>
                <a:cubicBezTo>
                  <a:pt x="357092" y="1182815"/>
                  <a:pt x="309944" y="1226915"/>
                  <a:pt x="251841" y="1226915"/>
                </a:cubicBezTo>
                <a:lnTo>
                  <a:pt x="185071" y="1226915"/>
                </a:lnTo>
                <a:cubicBezTo>
                  <a:pt x="84677" y="1226915"/>
                  <a:pt x="2953" y="1303401"/>
                  <a:pt x="2953" y="1397508"/>
                </a:cubicBezTo>
                <a:lnTo>
                  <a:pt x="3143" y="1397508"/>
                </a:lnTo>
                <a:cubicBezTo>
                  <a:pt x="3143" y="1398746"/>
                  <a:pt x="2953" y="1399889"/>
                  <a:pt x="2953" y="1401128"/>
                </a:cubicBezTo>
                <a:cubicBezTo>
                  <a:pt x="2953" y="1495139"/>
                  <a:pt x="84677" y="1571625"/>
                  <a:pt x="185071" y="1571625"/>
                </a:cubicBezTo>
                <a:lnTo>
                  <a:pt x="251841" y="1571625"/>
                </a:lnTo>
                <a:cubicBezTo>
                  <a:pt x="309848" y="1571625"/>
                  <a:pt x="357092" y="1615821"/>
                  <a:pt x="357092" y="1670209"/>
                </a:cubicBezTo>
                <a:cubicBezTo>
                  <a:pt x="357092" y="1724597"/>
                  <a:pt x="309944" y="1768793"/>
                  <a:pt x="251841" y="1768793"/>
                </a:cubicBezTo>
                <a:lnTo>
                  <a:pt x="185071" y="1768793"/>
                </a:lnTo>
                <a:cubicBezTo>
                  <a:pt x="84677" y="1768793"/>
                  <a:pt x="2953" y="1845278"/>
                  <a:pt x="2953" y="1939385"/>
                </a:cubicBezTo>
                <a:cubicBezTo>
                  <a:pt x="2953" y="2033492"/>
                  <a:pt x="84677" y="2109978"/>
                  <a:pt x="185071" y="2109978"/>
                </a:cubicBezTo>
                <a:lnTo>
                  <a:pt x="251841" y="2109978"/>
                </a:lnTo>
                <a:cubicBezTo>
                  <a:pt x="309848" y="2109978"/>
                  <a:pt x="357092" y="2154174"/>
                  <a:pt x="357092" y="2208562"/>
                </a:cubicBezTo>
                <a:cubicBezTo>
                  <a:pt x="357092" y="2208848"/>
                  <a:pt x="357092" y="2209133"/>
                  <a:pt x="357092" y="2209324"/>
                </a:cubicBezTo>
                <a:lnTo>
                  <a:pt x="358331" y="2521744"/>
                </a:lnTo>
                <a:lnTo>
                  <a:pt x="233267" y="2521744"/>
                </a:lnTo>
                <a:cubicBezTo>
                  <a:pt x="209931" y="2521744"/>
                  <a:pt x="188881" y="2534888"/>
                  <a:pt x="180023" y="2555081"/>
                </a:cubicBezTo>
                <a:cubicBezTo>
                  <a:pt x="177070" y="2561749"/>
                  <a:pt x="175641" y="2568797"/>
                  <a:pt x="175641" y="2575751"/>
                </a:cubicBezTo>
                <a:cubicBezTo>
                  <a:pt x="175641" y="2589848"/>
                  <a:pt x="181547" y="2603659"/>
                  <a:pt x="192500" y="2613946"/>
                </a:cubicBezTo>
                <a:lnTo>
                  <a:pt x="356711" y="2767679"/>
                </a:lnTo>
                <a:cubicBezTo>
                  <a:pt x="367570" y="2777776"/>
                  <a:pt x="382143" y="2783491"/>
                  <a:pt x="397478" y="2783491"/>
                </a:cubicBezTo>
                <a:cubicBezTo>
                  <a:pt x="412814" y="2783491"/>
                  <a:pt x="427482" y="2777776"/>
                  <a:pt x="438245" y="2767679"/>
                </a:cubicBezTo>
              </a:path>
            </a:pathLst>
          </a:custGeom>
          <a:solidFill>
            <a:srgbClr val="EC6626"/>
          </a:solidFill>
          <a:ln w="1972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1658" tIns="40829" rIns="81658" bIns="408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944" dirty="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37A6C91-C107-4074-AF8F-47C21597017C}"/>
              </a:ext>
            </a:extLst>
          </p:cNvPr>
          <p:cNvGrpSpPr/>
          <p:nvPr/>
        </p:nvGrpSpPr>
        <p:grpSpPr>
          <a:xfrm>
            <a:off x="5159875" y="159439"/>
            <a:ext cx="3558099" cy="3211533"/>
            <a:chOff x="5580001" y="710576"/>
            <a:chExt cx="3599281" cy="3248704"/>
          </a:xfrm>
        </p:grpSpPr>
        <p:grpSp>
          <p:nvGrpSpPr>
            <p:cNvPr id="22" name="Group 1">
              <a:extLst>
                <a:ext uri="{FF2B5EF4-FFF2-40B4-BE49-F238E27FC236}">
                  <a16:creationId xmlns:a16="http://schemas.microsoft.com/office/drawing/2014/main" id="{ED4A5775-02E7-4EC0-B396-6B98DF70CA97}"/>
                </a:ext>
              </a:extLst>
            </p:cNvPr>
            <p:cNvGrpSpPr/>
            <p:nvPr/>
          </p:nvGrpSpPr>
          <p:grpSpPr>
            <a:xfrm>
              <a:off x="5580001" y="1344600"/>
              <a:ext cx="3599281" cy="2614680"/>
              <a:chOff x="5580000" y="1344600"/>
              <a:chExt cx="3599280" cy="2614680"/>
            </a:xfrm>
          </p:grpSpPr>
          <p:pic>
            <p:nvPicPr>
              <p:cNvPr id="24" name="Google Shape;116;p 1">
                <a:extLst>
                  <a:ext uri="{FF2B5EF4-FFF2-40B4-BE49-F238E27FC236}">
                    <a16:creationId xmlns:a16="http://schemas.microsoft.com/office/drawing/2014/main" id="{963DB9A0-7BDA-4C41-9A8D-0A78E3A2363E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6422760" y="1344600"/>
                <a:ext cx="2121120" cy="2354761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5" name="Google Shape;116;p 2">
                <a:extLst>
                  <a:ext uri="{FF2B5EF4-FFF2-40B4-BE49-F238E27FC236}">
                    <a16:creationId xmlns:a16="http://schemas.microsoft.com/office/drawing/2014/main" id="{8282A786-2CB7-4CE5-9E56-B7AFB65317EF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580000" y="2032560"/>
                <a:ext cx="1683000" cy="18684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6" name="Google Shape;116;p 3">
                <a:extLst>
                  <a:ext uri="{FF2B5EF4-FFF2-40B4-BE49-F238E27FC236}">
                    <a16:creationId xmlns:a16="http://schemas.microsoft.com/office/drawing/2014/main" id="{9BB36195-94B4-4473-97BA-C322CAD1725A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>
                <a:off x="7724160" y="2344320"/>
                <a:ext cx="1455120" cy="1614960"/>
              </a:xfrm>
              <a:prstGeom prst="rect">
                <a:avLst/>
              </a:prstGeom>
              <a:ln w="12700">
                <a:noFill/>
              </a:ln>
            </p:spPr>
          </p:pic>
        </p:grpSp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841DF6C0-DF89-4830-8C45-EEF3FBFEA64F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 rot="21597000">
              <a:off x="6664708" y="710576"/>
              <a:ext cx="1627560" cy="1663560"/>
            </a:xfrm>
            <a:prstGeom prst="rect">
              <a:avLst/>
            </a:prstGeom>
            <a:ln w="0">
              <a:noFill/>
            </a:ln>
            <a:scene3d>
              <a:camera prst="isometricOffAxis1Top">
                <a:rot lat="17931909" lon="17866411" rev="3914399"/>
              </a:camera>
              <a:lightRig rig="threePt" dir="t"/>
            </a:scene3d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28D468-4720-4A7C-B264-BF7F11FEB8C6}"/>
              </a:ext>
            </a:extLst>
          </p:cNvPr>
          <p:cNvSpPr txBox="1"/>
          <p:nvPr/>
        </p:nvSpPr>
        <p:spPr>
          <a:xfrm>
            <a:off x="433806" y="4555460"/>
            <a:ext cx="4670442" cy="284858"/>
          </a:xfrm>
          <a:prstGeom prst="rect">
            <a:avLst/>
          </a:prstGeom>
          <a:noFill/>
        </p:spPr>
        <p:txBody>
          <a:bodyPr wrap="square" lIns="32149" tIns="32149" rIns="32149" bIns="32149">
            <a:spAutoFit/>
          </a:bodyPr>
          <a:lstStyle/>
          <a:p>
            <a:pPr>
              <a:spcAft>
                <a:spcPts val="2679"/>
              </a:spcAft>
            </a:pPr>
            <a:r>
              <a:rPr lang="ru-RU" sz="1429" spc="-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Артем Бугаенко, «Тантор Лабс»</a:t>
            </a:r>
          </a:p>
        </p:txBody>
      </p:sp>
    </p:spTree>
    <p:extLst>
      <p:ext uri="{BB962C8B-B14F-4D97-AF65-F5344CB8AC3E}">
        <p14:creationId xmlns:p14="http://schemas.microsoft.com/office/powerpoint/2010/main" val="142508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 чего начать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3B0F0-9FFB-43E9-9CC0-A8DD55F091C7}"/>
              </a:ext>
            </a:extLst>
          </p:cNvPr>
          <p:cNvSpPr txBox="1"/>
          <p:nvPr/>
        </p:nvSpPr>
        <p:spPr>
          <a:xfrm>
            <a:off x="1275556" y="1753308"/>
            <a:ext cx="6592887" cy="197643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en-US" sz="2800" dirty="0"/>
              <a:t> </a:t>
            </a:r>
            <a:r>
              <a:rPr lang="ru-RU" sz="2800" dirty="0"/>
              <a:t>Поддержка процессором</a:t>
            </a:r>
          </a:p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en-US" sz="2800" dirty="0"/>
              <a:t> </a:t>
            </a:r>
            <a:r>
              <a:rPr lang="ru-RU" sz="2800" dirty="0"/>
              <a:t>Подключение библиотек</a:t>
            </a:r>
          </a:p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en-US" sz="2800" dirty="0"/>
              <a:t> </a:t>
            </a:r>
            <a:r>
              <a:rPr lang="ru-RU" sz="2800" dirty="0"/>
              <a:t>Флаги компиляции</a:t>
            </a:r>
          </a:p>
        </p:txBody>
      </p:sp>
    </p:spTree>
    <p:extLst>
      <p:ext uri="{BB962C8B-B14F-4D97-AF65-F5344CB8AC3E}">
        <p14:creationId xmlns:p14="http://schemas.microsoft.com/office/powerpoint/2010/main" val="281055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42C14A-E529-4EFD-AE35-0C3D92E8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" y="3414711"/>
            <a:ext cx="4373565" cy="1119188"/>
          </a:xfrm>
          <a:prstGeom prst="rect">
            <a:avLst/>
          </a:prstGeom>
        </p:spPr>
      </p:pic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Доступность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7CEC81-E488-47F9-AA1F-03A673E0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1" y="1247775"/>
            <a:ext cx="2382837" cy="1664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007F1-71DB-4D85-AE73-9F1C341026FF}"/>
              </a:ext>
            </a:extLst>
          </p:cNvPr>
          <p:cNvSpPr txBox="1"/>
          <p:nvPr/>
        </p:nvSpPr>
        <p:spPr>
          <a:xfrm>
            <a:off x="588963" y="914399"/>
            <a:ext cx="3776662" cy="3952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Использование сторонних программ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FDCEA41-0DFB-4E9B-9764-D2B55269BF6E}"/>
              </a:ext>
            </a:extLst>
          </p:cNvPr>
          <p:cNvSpPr/>
          <p:nvPr/>
        </p:nvSpPr>
        <p:spPr>
          <a:xfrm>
            <a:off x="584200" y="3826013"/>
            <a:ext cx="3821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cat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proc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cpuinfo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grep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m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o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E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'sse|sse2|sse3|ssse3|sse4_1|sse4_2|avx|avx2|avx512f'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sort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tr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 '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03274-03FC-486B-B2B5-5BD943AA1804}"/>
              </a:ext>
            </a:extLst>
          </p:cNvPr>
          <p:cNvSpPr txBox="1"/>
          <p:nvPr/>
        </p:nvSpPr>
        <p:spPr>
          <a:xfrm>
            <a:off x="584200" y="3382208"/>
            <a:ext cx="2216149" cy="22701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Средствами </a:t>
            </a:r>
            <a:r>
              <a:rPr lang="en-US" sz="1400" dirty="0"/>
              <a:t>Linux</a:t>
            </a:r>
            <a:endParaRPr lang="ru-RU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CBF03C-743D-44DE-8B0C-C69AD1D37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6" r="11565" b="13465"/>
          <a:stretch/>
        </p:blipFill>
        <p:spPr>
          <a:xfrm>
            <a:off x="4606171" y="1230402"/>
            <a:ext cx="4050827" cy="353323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6D3D3F-F834-4F38-81B7-730BCD302AFB}"/>
              </a:ext>
            </a:extLst>
          </p:cNvPr>
          <p:cNvSpPr/>
          <p:nvPr/>
        </p:nvSpPr>
        <p:spPr>
          <a:xfrm>
            <a:off x="4658280" y="1185641"/>
            <a:ext cx="405082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asm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_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_volatile__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"=b"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"=d"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Передаем 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Subleaf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Получаем информацию о поддержке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Проверка поддержки различных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"SSE4.1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"AVX-512F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DEB0D-DC2A-42A7-B4AC-F4B9880D0C3D}"/>
              </a:ext>
            </a:extLst>
          </p:cNvPr>
          <p:cNvSpPr txBox="1"/>
          <p:nvPr/>
        </p:nvSpPr>
        <p:spPr>
          <a:xfrm>
            <a:off x="4606171" y="914399"/>
            <a:ext cx="3100387" cy="2190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Средствами </a:t>
            </a:r>
            <a:r>
              <a:rPr lang="en-US" sz="1400" dirty="0"/>
              <a:t>C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5104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Доступность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07F1-71DB-4D85-AE73-9F1C341026FF}"/>
              </a:ext>
            </a:extLst>
          </p:cNvPr>
          <p:cNvSpPr txBox="1"/>
          <p:nvPr/>
        </p:nvSpPr>
        <p:spPr>
          <a:xfrm>
            <a:off x="197883" y="910431"/>
            <a:ext cx="4287838" cy="3952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Команда и пример выполнения программы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38988D-09F4-4342-AC22-C23D72A393F6}"/>
              </a:ext>
            </a:extLst>
          </p:cNvPr>
          <p:cNvSpPr/>
          <p:nvPr/>
        </p:nvSpPr>
        <p:spPr>
          <a:xfrm>
            <a:off x="261067" y="1247775"/>
            <a:ext cx="4152145" cy="246221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ru-RU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gcc</a:t>
            </a:r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-O2 -o </a:t>
            </a:r>
            <a:r>
              <a:rPr lang="ru-RU" sz="1400" dirty="0" err="1">
                <a:solidFill>
                  <a:srgbClr val="86BC25"/>
                </a:solidFill>
                <a:latin typeface="Consolas" panose="020B0609020204030204" pitchFamily="49" charset="0"/>
              </a:rPr>
              <a:t>supp</a:t>
            </a:r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E3E48D"/>
                </a:solidFill>
                <a:latin typeface="Consolas" panose="020B0609020204030204" pitchFamily="49" charset="0"/>
              </a:rPr>
              <a:t>01_support.c </a:t>
            </a:r>
            <a:endParaRPr lang="en-US" sz="1400" dirty="0">
              <a:solidFill>
                <a:srgbClr val="E3E48D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./</a:t>
            </a:r>
            <a:r>
              <a:rPr lang="ru-RU" sz="1400" dirty="0" err="1">
                <a:solidFill>
                  <a:srgbClr val="86BC25"/>
                </a:solidFill>
                <a:latin typeface="Consolas" panose="020B0609020204030204" pitchFamily="49" charset="0"/>
              </a:rPr>
              <a:t>supp</a:t>
            </a:r>
            <a:endParaRPr lang="en-US" sz="1400" dirty="0">
              <a:solidFill>
                <a:srgbClr val="86BC25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SSE2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SSE3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SSSE3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SSE4.1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SSE4.2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AVX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ru-RU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AVX2 supported</a:t>
            </a:r>
          </a:p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4F7B44-3042-4FF2-89A7-710BBF823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" r="11565" b="13465"/>
          <a:stretch/>
        </p:blipFill>
        <p:spPr>
          <a:xfrm>
            <a:off x="4606171" y="1230402"/>
            <a:ext cx="4050827" cy="353323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2F12D0-15EE-461E-A571-C22D9695756C}"/>
              </a:ext>
            </a:extLst>
          </p:cNvPr>
          <p:cNvSpPr/>
          <p:nvPr/>
        </p:nvSpPr>
        <p:spPr>
          <a:xfrm>
            <a:off x="4658280" y="1185641"/>
            <a:ext cx="405082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asm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_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_volatile__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"=b"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"=d"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Передаем 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Subleaf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Получаем информацию о поддержке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Проверка поддержки различных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"SSE4.1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"AVX-512F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DBB51-6457-442F-86C6-B748763DBADC}"/>
              </a:ext>
            </a:extLst>
          </p:cNvPr>
          <p:cNvSpPr txBox="1"/>
          <p:nvPr/>
        </p:nvSpPr>
        <p:spPr>
          <a:xfrm>
            <a:off x="4554261" y="915083"/>
            <a:ext cx="3100387" cy="2190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59558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подключить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CB0F13-E6E9-4901-97E0-CA1F6968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1" y="1518444"/>
            <a:ext cx="5657850" cy="1966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65A64-FBB5-4CE4-B675-FA7E635D4A8A}"/>
              </a:ext>
            </a:extLst>
          </p:cNvPr>
          <p:cNvSpPr txBox="1"/>
          <p:nvPr/>
        </p:nvSpPr>
        <p:spPr>
          <a:xfrm>
            <a:off x="1290638" y="1082675"/>
            <a:ext cx="5929312" cy="47466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630E7-D9CF-4AB4-90C1-F4010D5DDFD4}"/>
              </a:ext>
            </a:extLst>
          </p:cNvPr>
          <p:cNvSpPr txBox="1"/>
          <p:nvPr/>
        </p:nvSpPr>
        <p:spPr>
          <a:xfrm>
            <a:off x="588963" y="1174835"/>
            <a:ext cx="7573962" cy="6223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cs typeface="Arial" panose="020B0604020202020204" pitchFamily="34" charset="0"/>
              </a:rPr>
              <a:t>Раньше</a:t>
            </a:r>
            <a:r>
              <a:rPr lang="ru-RU" sz="1400" dirty="0"/>
              <a:t> для каждой версии </a:t>
            </a:r>
            <a:r>
              <a:rPr lang="en-US" sz="1400" dirty="0"/>
              <a:t>SIMD</a:t>
            </a:r>
            <a:r>
              <a:rPr lang="ru-RU" sz="1400" dirty="0"/>
              <a:t> интринсики подключались из разных файлов: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7B44-DC72-4749-9048-874B6593BEEC}"/>
              </a:ext>
            </a:extLst>
          </p:cNvPr>
          <p:cNvSpPr txBox="1"/>
          <p:nvPr/>
        </p:nvSpPr>
        <p:spPr>
          <a:xfrm>
            <a:off x="588963" y="4469923"/>
            <a:ext cx="7673975" cy="3810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 появлением </a:t>
            </a:r>
            <a:r>
              <a:rPr lang="en-US" sz="1400" dirty="0"/>
              <a:t>AVX </a:t>
            </a:r>
            <a:r>
              <a:rPr lang="ru-RU" sz="1400" dirty="0"/>
              <a:t>достаточно подключить </a:t>
            </a:r>
            <a:r>
              <a:rPr lang="en-US" sz="1400" dirty="0">
                <a:latin typeface="Consolas" panose="020B0609020204030204" pitchFamily="49" charset="0"/>
              </a:rPr>
              <a:t>&lt;immintrin.h&gt;</a:t>
            </a:r>
            <a:r>
              <a:rPr lang="ru-RU" sz="1400" dirty="0">
                <a:latin typeface="Consolas" panose="020B0609020204030204" pitchFamily="49" charset="0"/>
              </a:rPr>
              <a:t>.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DEE67-ECBC-400A-B1B8-E71B23913E80}"/>
              </a:ext>
            </a:extLst>
          </p:cNvPr>
          <p:cNvSpPr txBox="1"/>
          <p:nvPr/>
        </p:nvSpPr>
        <p:spPr>
          <a:xfrm>
            <a:off x="588963" y="3907780"/>
            <a:ext cx="6512861" cy="4276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b="1" dirty="0" err="1"/>
              <a:t>Интринсик</a:t>
            </a:r>
            <a:r>
              <a:rPr lang="ru-RU" sz="1400" dirty="0"/>
              <a:t> (от англ. </a:t>
            </a:r>
            <a:r>
              <a:rPr lang="ru-RU" sz="1400" b="1" dirty="0" err="1"/>
              <a:t>intrinsic</a:t>
            </a:r>
            <a:r>
              <a:rPr lang="ru-RU" sz="1400" dirty="0"/>
              <a:t>) — это функция, при вызове которой компилятор генерирует конкретные аппаратные инструкции.</a:t>
            </a:r>
          </a:p>
        </p:txBody>
      </p:sp>
    </p:spTree>
    <p:extLst>
      <p:ext uri="{BB962C8B-B14F-4D97-AF65-F5344CB8AC3E}">
        <p14:creationId xmlns:p14="http://schemas.microsoft.com/office/powerpoint/2010/main" val="395353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Типы данных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684EA2-2552-4B62-8DE2-201B142F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21" y="1082926"/>
            <a:ext cx="44861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(__m128, __m128i, __m128d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Эти типы используются для операций на 128-битных регистрах, позволяя обработать четыре 32-битных числа или два 64-битных числа одновременно.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AVX2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(__m256, __m256i, __m256d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Эти типы позволяют работать с 256-битными регистрами, что удваивает количество обрабатываемых данных по сравнению с SSE.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F40707-F67A-4F14-AD9E-0DE5F2E9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0" t="7011" b="44909"/>
          <a:stretch/>
        </p:blipFill>
        <p:spPr>
          <a:xfrm>
            <a:off x="6151085" y="1082675"/>
            <a:ext cx="1517019" cy="3792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02604-540A-4A95-88F6-5924FFA3D483}"/>
              </a:ext>
            </a:extLst>
          </p:cNvPr>
          <p:cNvSpPr txBox="1"/>
          <p:nvPr/>
        </p:nvSpPr>
        <p:spPr>
          <a:xfrm>
            <a:off x="5996848" y="749398"/>
            <a:ext cx="1924279" cy="3046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Регистры </a:t>
            </a:r>
            <a:r>
              <a:rPr lang="en-US" sz="1400" dirty="0"/>
              <a:t>AVX +SSE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7C2A5-20C5-4328-9B6D-D702D5A59C91}"/>
              </a:ext>
            </a:extLst>
          </p:cNvPr>
          <p:cNvSpPr txBox="1"/>
          <p:nvPr/>
        </p:nvSpPr>
        <p:spPr>
          <a:xfrm>
            <a:off x="1656202" y="3737527"/>
            <a:ext cx="4340646" cy="140597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 младшей половиной </a:t>
            </a:r>
            <a:r>
              <a:rPr lang="en-US" sz="1400" dirty="0" err="1">
                <a:solidFill>
                  <a:schemeClr val="bg1"/>
                </a:solidFill>
                <a:highlight>
                  <a:srgbClr val="1F1F1F"/>
                </a:highlight>
              </a:rPr>
              <a:t>ymm</a:t>
            </a:r>
            <a:r>
              <a:rPr lang="en-US" sz="1400" dirty="0"/>
              <a:t> </a:t>
            </a:r>
            <a:r>
              <a:rPr lang="ru-RU" sz="1400" dirty="0"/>
              <a:t> регистра может работать </a:t>
            </a:r>
            <a:r>
              <a:rPr lang="en-US" sz="1400" dirty="0"/>
              <a:t>SSE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как с полноценным </a:t>
            </a:r>
            <a:r>
              <a:rPr lang="en-US" sz="1400" dirty="0" err="1">
                <a:solidFill>
                  <a:schemeClr val="bg1"/>
                </a:solidFill>
                <a:highlight>
                  <a:srgbClr val="1F1F1F"/>
                </a:highlight>
              </a:rPr>
              <a:t>xmm</a:t>
            </a:r>
            <a:r>
              <a:rPr lang="en-US" sz="1400" dirty="0"/>
              <a:t> </a:t>
            </a:r>
            <a:r>
              <a:rPr lang="ru-RU" sz="1400" dirty="0"/>
              <a:t>регистром.</a:t>
            </a:r>
          </a:p>
        </p:txBody>
      </p:sp>
    </p:spTree>
    <p:extLst>
      <p:ext uri="{BB962C8B-B14F-4D97-AF65-F5344CB8AC3E}">
        <p14:creationId xmlns:p14="http://schemas.microsoft.com/office/powerpoint/2010/main" val="18162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C71A96C-A06F-413C-AC79-E989E91B2CAC}"/>
              </a:ext>
            </a:extLst>
          </p:cNvPr>
          <p:cNvSpPr/>
          <p:nvPr/>
        </p:nvSpPr>
        <p:spPr>
          <a:xfrm>
            <a:off x="393700" y="1235075"/>
            <a:ext cx="7524750" cy="3139321"/>
          </a:xfrm>
          <a:prstGeom prst="roundRect">
            <a:avLst>
              <a:gd name="adj" fmla="val 5137"/>
            </a:avLst>
          </a:prstGeom>
          <a:solidFill>
            <a:srgbClr val="1F1F1F"/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Установка вектора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397615-8F2C-4C37-97B7-747478070B7F}"/>
              </a:ext>
            </a:extLst>
          </p:cNvPr>
          <p:cNvSpPr/>
          <p:nvPr/>
        </p:nvSpPr>
        <p:spPr>
          <a:xfrm>
            <a:off x="238126" y="1328321"/>
            <a:ext cx="75247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Загрузка данных в 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AVX2-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регистры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32-битные числа с плавающей точкой (одинарная точность)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vec_float1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_mm256_loadu_ps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float_data1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	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vec_float2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_mm256_load_ps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float_data2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 	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16-битные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vec_int16_1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int_data1_16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vec_int16_2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int_data2_16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32-битные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vec_int32_1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int_data1_32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vec_int32_2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int_data2_32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64-битные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vec_int64_1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int_data1_64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vec_int64_2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int_data2_64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64-битные числа с плавающей точкой (двойная точность)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vec_double1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_mm256_loadu_pd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double_data1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vec_double2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_mm256_load_pd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double_data2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ru-RU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C3FFE-416F-47EA-AEB0-AEA39450B8B9}"/>
              </a:ext>
            </a:extLst>
          </p:cNvPr>
          <p:cNvSpPr txBox="1"/>
          <p:nvPr/>
        </p:nvSpPr>
        <p:spPr>
          <a:xfrm>
            <a:off x="393700" y="4421437"/>
            <a:ext cx="3209581" cy="29011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 err="1"/>
              <a:t>Интринсики</a:t>
            </a:r>
            <a:r>
              <a:rPr lang="ru-RU" sz="1400" dirty="0"/>
              <a:t> установки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9465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Выравнивание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/>
              <a:t>–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это важно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ECD6D-3EE0-439A-BFB4-380205240943}"/>
              </a:ext>
            </a:extLst>
          </p:cNvPr>
          <p:cNvSpPr txBox="1"/>
          <p:nvPr/>
        </p:nvSpPr>
        <p:spPr>
          <a:xfrm>
            <a:off x="3169024" y="3035030"/>
            <a:ext cx="2915797" cy="30847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памяти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1E8074F-20C7-47AA-8970-24FBA64BB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22757"/>
              </p:ext>
            </p:extLst>
          </p:nvPr>
        </p:nvGraphicFramePr>
        <p:xfrm>
          <a:off x="712100" y="3805810"/>
          <a:ext cx="6970871" cy="262890"/>
        </p:xfrm>
        <a:graphic>
          <a:graphicData uri="http://schemas.openxmlformats.org/drawingml/2006/table">
            <a:tbl>
              <a:tblPr/>
              <a:tblGrid>
                <a:gridCol w="6970871">
                  <a:extLst>
                    <a:ext uri="{9D8B030D-6E8A-4147-A177-3AD203B41FA5}">
                      <a16:colId xmlns:a16="http://schemas.microsoft.com/office/drawing/2014/main" val="2872771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extern __m256i _mm256_load_si256(__m256i const *a);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6304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2CC178E-901A-410C-9B50-D4FECE626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985909"/>
              </p:ext>
            </p:extLst>
          </p:nvPr>
        </p:nvGraphicFramePr>
        <p:xfrm>
          <a:off x="712100" y="4163658"/>
          <a:ext cx="7829646" cy="752633"/>
        </p:xfrm>
        <a:graphic>
          <a:graphicData uri="http://schemas.openxmlformats.org/drawingml/2006/table">
            <a:tbl>
              <a:tblPr/>
              <a:tblGrid>
                <a:gridCol w="2348894">
                  <a:extLst>
                    <a:ext uri="{9D8B030D-6E8A-4147-A177-3AD203B41FA5}">
                      <a16:colId xmlns:a16="http://schemas.microsoft.com/office/drawing/2014/main" val="2638416151"/>
                    </a:ext>
                  </a:extLst>
                </a:gridCol>
                <a:gridCol w="5480752">
                  <a:extLst>
                    <a:ext uri="{9D8B030D-6E8A-4147-A177-3AD203B41FA5}">
                      <a16:colId xmlns:a16="http://schemas.microsoft.com/office/drawing/2014/main" val="4005207359"/>
                    </a:ext>
                  </a:extLst>
                </a:gridCol>
              </a:tblGrid>
              <a:tr h="752633">
                <a:tc>
                  <a:txBody>
                    <a:bodyPr/>
                    <a:lstStyle/>
                    <a:p>
                      <a:r>
                        <a:rPr lang="en-US" i="1" dirty="0">
                          <a:effectLst/>
                        </a:rPr>
                        <a:t>*a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pointer to a memory location that can hold constant integer values; the </a:t>
                      </a:r>
                      <a:r>
                        <a:rPr lang="en-US" b="0" dirty="0">
                          <a:effectLst/>
                          <a:highlight>
                            <a:srgbClr val="C0C0C0"/>
                          </a:highlight>
                        </a:rPr>
                        <a:t>address must be 32-byte </a:t>
                      </a:r>
                      <a:r>
                        <a:rPr lang="en-US" dirty="0">
                          <a:effectLst/>
                          <a:highlight>
                            <a:srgbClr val="C0C0C0"/>
                          </a:highlight>
                        </a:rPr>
                        <a:t>aligned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281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D083DE7-3702-4AA9-8D98-9B9C6800D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32" y="4025158"/>
            <a:ext cx="949299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Arguments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8E0DB-0AB3-4BE0-865B-158028350222}"/>
              </a:ext>
            </a:extLst>
          </p:cNvPr>
          <p:cNvSpPr txBox="1"/>
          <p:nvPr/>
        </p:nvSpPr>
        <p:spPr>
          <a:xfrm>
            <a:off x="664684" y="3562855"/>
            <a:ext cx="3216926" cy="24295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Пример из документации </a:t>
            </a:r>
            <a:r>
              <a:rPr lang="en-US" sz="1400" dirty="0"/>
              <a:t>Intel</a:t>
            </a:r>
            <a:r>
              <a:rPr lang="ru-RU" sz="1400" dirty="0"/>
              <a:t>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0E04A2-63DA-4AFC-B573-714CD443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8622"/>
            <a:ext cx="4383256" cy="1622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691E66-859D-4FDD-93E1-D9305F49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3" y="1082675"/>
            <a:ext cx="4291240" cy="15880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BF6391D-12FF-452D-9B94-B97C0E87E604}"/>
              </a:ext>
            </a:extLst>
          </p:cNvPr>
          <p:cNvSpPr/>
          <p:nvPr/>
        </p:nvSpPr>
        <p:spPr>
          <a:xfrm>
            <a:off x="1203875" y="2696451"/>
            <a:ext cx="2098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32-byte aligned memory</a:t>
            </a:r>
            <a:endParaRPr lang="ru-RU" sz="1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1680AF6-C9F8-4D08-A4F3-0B9ED7FBDA7A}"/>
              </a:ext>
            </a:extLst>
          </p:cNvPr>
          <p:cNvSpPr/>
          <p:nvPr/>
        </p:nvSpPr>
        <p:spPr>
          <a:xfrm>
            <a:off x="5947795" y="2699188"/>
            <a:ext cx="16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unaligned memory</a:t>
            </a:r>
            <a:endParaRPr lang="ru-RU" sz="12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52B400-1943-4FB1-9A6B-E2BE37769976}"/>
              </a:ext>
            </a:extLst>
          </p:cNvPr>
          <p:cNvSpPr/>
          <p:nvPr/>
        </p:nvSpPr>
        <p:spPr>
          <a:xfrm>
            <a:off x="69850" y="987717"/>
            <a:ext cx="8966537" cy="2396833"/>
          </a:xfrm>
          <a:prstGeom prst="rect">
            <a:avLst/>
          </a:prstGeom>
          <a:noFill/>
          <a:ln w="12700">
            <a:solidFill>
              <a:schemeClr val="accent2"/>
            </a:solidFill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59621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Нумерация в векторе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B27279-6E33-44D9-AE2E-97ECF4BC8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" t="7194" r="-283" b="81184"/>
          <a:stretch/>
        </p:blipFill>
        <p:spPr>
          <a:xfrm>
            <a:off x="295551" y="2788105"/>
            <a:ext cx="2228017" cy="6720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4110F-7DEC-4300-ACEC-EFCC1009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04" y="2788105"/>
            <a:ext cx="5425968" cy="2000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18BBA-01EF-46A2-88C0-2668C162C801}"/>
              </a:ext>
            </a:extLst>
          </p:cNvPr>
          <p:cNvSpPr txBox="1"/>
          <p:nvPr/>
        </p:nvSpPr>
        <p:spPr>
          <a:xfrm>
            <a:off x="2729398" y="1082675"/>
            <a:ext cx="5700435" cy="71512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400" dirty="0">
                <a:latin typeface="Consolas" panose="020B0609020204030204" pitchFamily="49" charset="0"/>
              </a:rPr>
              <a:t>__m512i vector=_mm512_set_epi64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400" dirty="0">
                <a:latin typeface="Consolas" panose="020B0609020204030204" pitchFamily="49" charset="0"/>
              </a:rPr>
              <a:t>(Vec[7],Vec[6],Vec[5],Vec[4],Vec[3],Vec[2],Vec[1],Vec[0])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6DBA7C-2156-4FBB-902D-14965766A0EC}"/>
              </a:ext>
            </a:extLst>
          </p:cNvPr>
          <p:cNvCxnSpPr>
            <a:cxnSpLocks/>
          </p:cNvCxnSpPr>
          <p:nvPr/>
        </p:nvCxnSpPr>
        <p:spPr>
          <a:xfrm>
            <a:off x="8102785" y="1705323"/>
            <a:ext cx="140163" cy="1082782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00D8FE7-1C9B-4332-B7C4-D1E77EE912F6}"/>
              </a:ext>
            </a:extLst>
          </p:cNvPr>
          <p:cNvCxnSpPr>
            <a:cxnSpLocks/>
          </p:cNvCxnSpPr>
          <p:nvPr/>
        </p:nvCxnSpPr>
        <p:spPr>
          <a:xfrm>
            <a:off x="7418654" y="1678625"/>
            <a:ext cx="580361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6951A4F-DC92-4666-8C04-736A2F9E3426}"/>
              </a:ext>
            </a:extLst>
          </p:cNvPr>
          <p:cNvCxnSpPr>
            <a:cxnSpLocks/>
          </p:cNvCxnSpPr>
          <p:nvPr/>
        </p:nvCxnSpPr>
        <p:spPr>
          <a:xfrm>
            <a:off x="6744534" y="1678625"/>
            <a:ext cx="1051227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657FEE6-0285-458D-A75A-B8DA3B0BF3AF}"/>
              </a:ext>
            </a:extLst>
          </p:cNvPr>
          <p:cNvCxnSpPr>
            <a:cxnSpLocks/>
          </p:cNvCxnSpPr>
          <p:nvPr/>
        </p:nvCxnSpPr>
        <p:spPr>
          <a:xfrm>
            <a:off x="6050391" y="1678625"/>
            <a:ext cx="153345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D37DE37-4D98-4A06-9499-1D7D0B1C0B47}"/>
              </a:ext>
            </a:extLst>
          </p:cNvPr>
          <p:cNvCxnSpPr>
            <a:cxnSpLocks/>
          </p:cNvCxnSpPr>
          <p:nvPr/>
        </p:nvCxnSpPr>
        <p:spPr>
          <a:xfrm>
            <a:off x="5362923" y="1678625"/>
            <a:ext cx="1979607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95F678C-E38D-493D-9563-8404F5C9E6F0}"/>
              </a:ext>
            </a:extLst>
          </p:cNvPr>
          <p:cNvCxnSpPr>
            <a:cxnSpLocks/>
          </p:cNvCxnSpPr>
          <p:nvPr/>
        </p:nvCxnSpPr>
        <p:spPr>
          <a:xfrm>
            <a:off x="4688803" y="1678625"/>
            <a:ext cx="243617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8CA738-2D3F-4402-8520-1B239F5F70BB}"/>
              </a:ext>
            </a:extLst>
          </p:cNvPr>
          <p:cNvCxnSpPr/>
          <p:nvPr/>
        </p:nvCxnSpPr>
        <p:spPr>
          <a:xfrm>
            <a:off x="3987985" y="1678625"/>
            <a:ext cx="2906724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3DEDEE8-CFEF-4CA8-9B53-0026E66F0776}"/>
              </a:ext>
            </a:extLst>
          </p:cNvPr>
          <p:cNvCxnSpPr/>
          <p:nvPr/>
        </p:nvCxnSpPr>
        <p:spPr>
          <a:xfrm>
            <a:off x="3297180" y="1678625"/>
            <a:ext cx="335057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FC2E30-7BB3-48C5-8003-613EFB4A5129}"/>
              </a:ext>
            </a:extLst>
          </p:cNvPr>
          <p:cNvSpPr txBox="1"/>
          <p:nvPr/>
        </p:nvSpPr>
        <p:spPr>
          <a:xfrm>
            <a:off x="227681" y="3460133"/>
            <a:ext cx="2471451" cy="33050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регистра</a:t>
            </a:r>
          </a:p>
        </p:txBody>
      </p:sp>
    </p:spTree>
    <p:extLst>
      <p:ext uri="{BB962C8B-B14F-4D97-AF65-F5344CB8AC3E}">
        <p14:creationId xmlns:p14="http://schemas.microsoft.com/office/powerpoint/2010/main" val="81644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7A2A883-0A64-462F-A96B-0BFCFCE3E7F7}"/>
              </a:ext>
            </a:extLst>
          </p:cNvPr>
          <p:cNvSpPr/>
          <p:nvPr/>
        </p:nvSpPr>
        <p:spPr>
          <a:xfrm>
            <a:off x="317035" y="1208076"/>
            <a:ext cx="4310049" cy="3878044"/>
          </a:xfrm>
          <a:prstGeom prst="roundRect">
            <a:avLst>
              <a:gd name="adj" fmla="val 3503"/>
            </a:avLst>
          </a:prstGeom>
          <a:solidFill>
            <a:srgbClr val="390C2B"/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 вектора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C623A7-00EA-4C1E-AA44-2A1B143E035E}"/>
              </a:ext>
            </a:extLst>
          </p:cNvPr>
          <p:cNvSpPr/>
          <p:nvPr/>
        </p:nvSpPr>
        <p:spPr>
          <a:xfrm>
            <a:off x="341313" y="1231725"/>
            <a:ext cx="44235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Указание компилятору использовать инструкции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AVX2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#pragma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GCC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"avx2"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&lt;immintrin.h&gt;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Функция для вывода содержимого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AVX2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регистра (__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m256i)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 виде </a:t>
            </a:r>
            <a:endParaRPr lang="en-US" sz="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массива 32-разрядных целых чисел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print_avx2_register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__attribute__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aligned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32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)))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Сохранение содержимого регистра в массив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mm256_store_si256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Вывод содержимого массива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ru-RU" sz="800" dirty="0">
                <a:solidFill>
                  <a:srgbClr val="CE9178"/>
                </a:solidFill>
                <a:latin typeface="Consolas" panose="020B0609020204030204" pitchFamily="49" charset="0"/>
              </a:rPr>
              <a:t>Содержимое регистра </a:t>
            </a:r>
            <a:r>
              <a:rPr lang="ru-RU" sz="800" dirty="0">
                <a:solidFill>
                  <a:srgbClr val="9CDCFE"/>
                </a:solidFill>
                <a:latin typeface="Consolas" panose="020B0609020204030204" pitchFamily="49" charset="0"/>
              </a:rPr>
              <a:t>%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] =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Используем _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mm256_set_epi32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для задания значений в векторе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_mm256_set_epi32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7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6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5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3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Вывод содержимого регистра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print_avx2_register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"vec"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2D23-A8B8-4C88-BBD6-897ED8F88EC9}"/>
              </a:ext>
            </a:extLst>
          </p:cNvPr>
          <p:cNvSpPr txBox="1"/>
          <p:nvPr/>
        </p:nvSpPr>
        <p:spPr>
          <a:xfrm>
            <a:off x="4740585" y="2208841"/>
            <a:ext cx="4234490" cy="2016087"/>
          </a:xfrm>
          <a:prstGeom prst="rect">
            <a:avLst/>
          </a:prstGeom>
          <a:solidFill>
            <a:srgbClr val="1F1F1F"/>
          </a:solidFill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 </a:t>
            </a:r>
            <a:r>
              <a:rPr lang="en-US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FFCD00"/>
                </a:solidFill>
                <a:latin typeface="Consolas" panose="020B0609020204030204" pitchFamily="49" charset="0"/>
              </a:rPr>
              <a:t>-O2 -march=native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-o </a:t>
            </a:r>
            <a:r>
              <a:rPr lang="en-US" sz="800" dirty="0">
                <a:solidFill>
                  <a:srgbClr val="86BC25"/>
                </a:solidFill>
                <a:latin typeface="Consolas" panose="020B0609020204030204" pitchFamily="49" charset="0"/>
              </a:rPr>
              <a:t>print</a:t>
            </a:r>
            <a:r>
              <a:rPr lang="ru-RU" sz="800" dirty="0">
                <a:solidFill>
                  <a:srgbClr val="86BC25"/>
                </a:solidFill>
                <a:latin typeface="Consolas" panose="020B0609020204030204" pitchFamily="49" charset="0"/>
              </a:rPr>
              <a:t>_</a:t>
            </a:r>
            <a:r>
              <a:rPr lang="en-US" sz="800" dirty="0" err="1">
                <a:solidFill>
                  <a:srgbClr val="86BC25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chemeClr val="accent4"/>
                </a:solidFill>
                <a:latin typeface="Consolas" panose="020B0609020204030204" pitchFamily="49" charset="0"/>
              </a:rPr>
              <a:t>01_avx2_set_print.c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./</a:t>
            </a:r>
            <a:r>
              <a:rPr lang="en-US" sz="800" dirty="0" err="1">
                <a:solidFill>
                  <a:srgbClr val="86BC25"/>
                </a:solidFill>
                <a:latin typeface="Consolas" panose="020B0609020204030204" pitchFamily="49" charset="0"/>
              </a:rPr>
              <a:t>print_vec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Содержимое регистра </a:t>
            </a:r>
            <a:r>
              <a:rPr lang="en-US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[0]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= 1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[1]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2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[2]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3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[3]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4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[4]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5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[5]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6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[6]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7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[7]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8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 </a:t>
            </a:r>
            <a:endParaRPr lang="ru-RU" sz="800" dirty="0">
              <a:solidFill>
                <a:srgbClr val="0076A8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6E672-470B-4978-B069-85061E57ABF9}"/>
              </a:ext>
            </a:extLst>
          </p:cNvPr>
          <p:cNvSpPr txBox="1"/>
          <p:nvPr/>
        </p:nvSpPr>
        <p:spPr>
          <a:xfrm>
            <a:off x="317034" y="923635"/>
            <a:ext cx="3241413" cy="19452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67E9A-C970-4EE8-AC76-16F5A6125458}"/>
              </a:ext>
            </a:extLst>
          </p:cNvPr>
          <p:cNvSpPr txBox="1"/>
          <p:nvPr/>
        </p:nvSpPr>
        <p:spPr>
          <a:xfrm>
            <a:off x="4740585" y="1887557"/>
            <a:ext cx="2486480" cy="27174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Выполнение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48331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Простые операции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F75B26-9B65-44FB-B950-EC6F524C6003}"/>
              </a:ext>
            </a:extLst>
          </p:cNvPr>
          <p:cNvSpPr/>
          <p:nvPr/>
        </p:nvSpPr>
        <p:spPr>
          <a:xfrm>
            <a:off x="392189" y="1386937"/>
            <a:ext cx="8299067" cy="2539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_mm256_storeu_si256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dest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)</a:t>
            </a:r>
            <a:r>
              <a:rPr lang="ru-RU" sz="900" dirty="0"/>
              <a:t>: </a:t>
            </a:r>
            <a:r>
              <a:rPr lang="ru-RU" sz="900" dirty="0" err="1"/>
              <a:t>Интринсик</a:t>
            </a:r>
            <a:r>
              <a:rPr lang="ru-RU" sz="900" dirty="0"/>
              <a:t> для сохранения 256-битного вектора данных из регистра в память.</a:t>
            </a:r>
          </a:p>
          <a:p>
            <a:pPr lvl="4">
              <a:buClr>
                <a:schemeClr val="accent1"/>
              </a:buClr>
            </a:pPr>
            <a:r>
              <a:rPr lang="ru-RU" sz="900" dirty="0"/>
              <a:t>    </a:t>
            </a:r>
            <a:r>
              <a:rPr lang="en-US" sz="900" dirty="0"/>
              <a:t>(</a:t>
            </a:r>
            <a:r>
              <a:rPr lang="en-US" sz="900" dirty="0" err="1"/>
              <a:t>dest</a:t>
            </a:r>
            <a:r>
              <a:rPr lang="en-US" sz="900" dirty="0"/>
              <a:t> </a:t>
            </a:r>
            <a:r>
              <a:rPr lang="ru-RU" sz="900" dirty="0"/>
              <a:t>может быть </a:t>
            </a:r>
            <a:r>
              <a:rPr lang="ru-RU" sz="900" dirty="0" err="1"/>
              <a:t>невыровненным</a:t>
            </a:r>
            <a:r>
              <a:rPr lang="ru-RU" sz="900" dirty="0"/>
              <a:t> адресом</a:t>
            </a:r>
            <a:r>
              <a:rPr lang="en-US" sz="900" dirty="0"/>
              <a:t>)</a:t>
            </a: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_mm256_add_epi32 (src1, src2)</a:t>
            </a:r>
            <a:r>
              <a:rPr lang="ru-RU" sz="900" dirty="0"/>
              <a:t>: </a:t>
            </a:r>
            <a:r>
              <a:rPr lang="ru-RU" sz="900" dirty="0" err="1"/>
              <a:t>Интринсик</a:t>
            </a:r>
            <a:r>
              <a:rPr lang="ru-RU" sz="900" dirty="0"/>
              <a:t> для сложения 32-битных целых чисел в AVX2-регистре.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_mm256_max_epi32(src1, src2)</a:t>
            </a:r>
            <a:r>
              <a:rPr lang="ru-RU" sz="900" dirty="0"/>
              <a:t>: Поиск максимума среди 32-битных целых чисел в 2-х AVX2-регистрах.</a:t>
            </a: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_mm256_set1_epi32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int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)</a:t>
            </a:r>
            <a:r>
              <a:rPr lang="ru-RU" sz="900" dirty="0"/>
              <a:t>: задает всему вектору представление 32 битными значениями </a:t>
            </a:r>
            <a:r>
              <a:rPr lang="en-US" sz="900" dirty="0"/>
              <a:t>int</a:t>
            </a: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>
              <a:buClr>
                <a:schemeClr val="accent1"/>
              </a:buClr>
            </a:pPr>
            <a:endParaRPr lang="ru-RU" sz="900" dirty="0"/>
          </a:p>
          <a:p>
            <a:pPr>
              <a:buClr>
                <a:schemeClr val="accent1"/>
              </a:buClr>
            </a:pPr>
            <a:r>
              <a:rPr lang="ru-RU" sz="900" dirty="0"/>
              <a:t>В 4 примере мы воспользуемся ещё и этими </a:t>
            </a:r>
            <a:r>
              <a:rPr lang="ru-RU" sz="900" dirty="0" err="1"/>
              <a:t>интринсиками</a:t>
            </a:r>
            <a:r>
              <a:rPr lang="ru-RU" sz="900" dirty="0"/>
              <a:t>: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_mm256_cmpeq_epi32(src1, src2)</a:t>
            </a:r>
            <a:r>
              <a:rPr lang="ru-RU" sz="1000" dirty="0">
                <a:latin typeface="Consolas" panose="020B0609020204030204" pitchFamily="49" charset="0"/>
              </a:rPr>
              <a:t>:</a:t>
            </a:r>
            <a:r>
              <a:rPr lang="ru-RU" sz="900" dirty="0"/>
              <a:t>Сравнивает соответствующие элементы двух 256-битных векторов src1 и src2.</a:t>
            </a: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_mm256_castsi256_ps(src1)</a:t>
            </a:r>
            <a:r>
              <a:rPr lang="en-US" sz="1000" dirty="0">
                <a:latin typeface="Consolas" panose="020B0609020204030204" pitchFamily="49" charset="0"/>
              </a:rPr>
              <a:t>:</a:t>
            </a:r>
            <a:r>
              <a:rPr lang="ru-RU" sz="1000" dirty="0">
                <a:latin typeface="Consolas" panose="020B0609020204030204" pitchFamily="49" charset="0"/>
              </a:rPr>
              <a:t> </a:t>
            </a:r>
            <a:r>
              <a:rPr lang="ru-RU" sz="900" dirty="0">
                <a:latin typeface="Consolas" panose="020B0609020204030204" pitchFamily="49" charset="0"/>
              </a:rPr>
              <a:t>П</a:t>
            </a:r>
            <a:r>
              <a:rPr lang="ru-RU" sz="900" dirty="0"/>
              <a:t>реобразует вектор из целочисленного формата </a:t>
            </a:r>
            <a:r>
              <a:rPr lang="ru-RU" sz="900" dirty="0">
                <a:solidFill>
                  <a:srgbClr val="62B5E5"/>
                </a:solidFill>
                <a:highlight>
                  <a:srgbClr val="1F1F1F"/>
                </a:highlight>
              </a:rPr>
              <a:t>(__m256i)</a:t>
            </a:r>
            <a:r>
              <a:rPr lang="ru-RU" sz="900" dirty="0"/>
              <a:t> в формат с плавающей точкой </a:t>
            </a:r>
            <a:r>
              <a:rPr lang="ru-RU" sz="900" dirty="0">
                <a:solidFill>
                  <a:srgbClr val="62B5E5"/>
                </a:solidFill>
                <a:highlight>
                  <a:srgbClr val="1F1F1F"/>
                </a:highlight>
              </a:rPr>
              <a:t>(__m256)</a:t>
            </a:r>
            <a:r>
              <a:rPr lang="ru-RU" sz="900" dirty="0"/>
              <a:t>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_mm256_movemask_ps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 (src1)</a:t>
            </a:r>
            <a:r>
              <a:rPr lang="en-US" sz="1000" dirty="0">
                <a:latin typeface="Consolas" panose="020B0609020204030204" pitchFamily="49" charset="0"/>
              </a:rPr>
              <a:t>:</a:t>
            </a:r>
            <a:r>
              <a:rPr lang="ru-RU" sz="1000" dirty="0">
                <a:latin typeface="Consolas" panose="020B0609020204030204" pitchFamily="49" charset="0"/>
              </a:rPr>
              <a:t> </a:t>
            </a:r>
            <a:r>
              <a:rPr lang="ru-RU" sz="900" dirty="0"/>
              <a:t>Эта функция извлекает знаковые биты (старшие биты) каждого 32-битного элемента вектора.</a:t>
            </a:r>
            <a:br>
              <a:rPr lang="en-US" sz="900" dirty="0"/>
            </a:br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199091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окружения.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2B717-64FC-421A-8471-6591AA043C84}"/>
              </a:ext>
            </a:extLst>
          </p:cNvPr>
          <p:cNvSpPr txBox="1"/>
          <p:nvPr/>
        </p:nvSpPr>
        <p:spPr>
          <a:xfrm>
            <a:off x="2933799" y="1082675"/>
            <a:ext cx="5433106" cy="2870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Все необходимые примеры лежат в папке </a:t>
            </a:r>
            <a:r>
              <a:rPr lang="en-US" sz="1400" b="1" dirty="0"/>
              <a:t>AVX2</a:t>
            </a:r>
            <a:r>
              <a:rPr lang="ru-RU" sz="1400" dirty="0"/>
              <a:t>,</a:t>
            </a:r>
            <a:br>
              <a:rPr lang="en-US" sz="1400" dirty="0"/>
            </a:br>
            <a:r>
              <a:rPr lang="ru-RU" sz="1400" dirty="0"/>
              <a:t>там же лежит файл </a:t>
            </a:r>
            <a:r>
              <a:rPr lang="en-US" sz="1400" b="1" dirty="0"/>
              <a:t>Commands.txt</a:t>
            </a:r>
            <a:r>
              <a:rPr lang="ru-RU" sz="1400" dirty="0"/>
              <a:t>,</a:t>
            </a:r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 котором описан список действий и представлены необходимые команды.</a:t>
            </a:r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400" b="1" dirty="0"/>
              <a:t>https://github.com/TantorLabs/meetups</a:t>
            </a:r>
            <a:br>
              <a:rPr lang="ru-RU" sz="1400" dirty="0"/>
            </a:b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2379F4-F11A-4D28-BCE1-A38D7FCB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675"/>
            <a:ext cx="2870599" cy="2870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3511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4C21B8-FE47-478C-B236-63211AF7489B}"/>
              </a:ext>
            </a:extLst>
          </p:cNvPr>
          <p:cNvSpPr/>
          <p:nvPr/>
        </p:nvSpPr>
        <p:spPr>
          <a:xfrm>
            <a:off x="3993192" y="3353817"/>
            <a:ext cx="4647067" cy="175432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Статический массив</a:t>
            </a:r>
            <a:endParaRPr lang="ru-RU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"Measuring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reps of finds max in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-sized array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srand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time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Бенчмарк для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SISD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"Measured (SISD):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seconds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Бенчмарк для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SIMD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"Measured (SIMD):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seconds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"SIMD speedup against SISD =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%.2f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 SIMD time is 0!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DBCF9E-8A28-43A6-9B75-FE7B021F5D8B}"/>
              </a:ext>
            </a:extLst>
          </p:cNvPr>
          <p:cNvSpPr/>
          <p:nvPr/>
        </p:nvSpPr>
        <p:spPr>
          <a:xfrm>
            <a:off x="321986" y="4369479"/>
            <a:ext cx="3546721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инициализации массива случайными числами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rand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Случайные числа от 0 до 999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9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ru-RU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7ECED-2B8C-4563-8533-A16F75F7FB6B}"/>
              </a:ext>
            </a:extLst>
          </p:cNvPr>
          <p:cNvSpPr txBox="1"/>
          <p:nvPr/>
        </p:nvSpPr>
        <p:spPr>
          <a:xfrm>
            <a:off x="321986" y="4056809"/>
            <a:ext cx="2837969" cy="22033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Подготовка массива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98EB344-1629-4994-B312-0440F5227B7B}"/>
              </a:ext>
            </a:extLst>
          </p:cNvPr>
          <p:cNvSpPr/>
          <p:nvPr/>
        </p:nvSpPr>
        <p:spPr>
          <a:xfrm>
            <a:off x="321987" y="937298"/>
            <a:ext cx="5241070" cy="213904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// Универсальная функция для бенчмаркинга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func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 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sz="7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накопления времени исполнения относительно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time.h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замера среднего количества тактов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 одну итерацию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до вызова функции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после вызова функции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	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Чтобы на каждой итерации работать с новым массивом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start_time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start_timer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Старт высокоточного замера времени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тактов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Вызов функции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тактов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elapsed_time_ns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end_timer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start_time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времени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	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Накопление тактов за итерацию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elapsed_time_ns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1000000000.0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Накопление времени в секундах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Tacts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 for one repetition: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%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lu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7CC4-96E9-4522-ACF5-DC9A4F84F796}"/>
              </a:ext>
            </a:extLst>
          </p:cNvPr>
          <p:cNvSpPr txBox="1"/>
          <p:nvPr/>
        </p:nvSpPr>
        <p:spPr>
          <a:xfrm>
            <a:off x="7143777" y="3302195"/>
            <a:ext cx="1678236" cy="19463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chemeClr val="bg1"/>
                </a:solidFill>
              </a:rPr>
              <a:t>Функция </a:t>
            </a:r>
            <a:r>
              <a:rPr lang="en-US" sz="1400" dirty="0">
                <a:solidFill>
                  <a:schemeClr val="bg1"/>
                </a:solidFill>
              </a:rPr>
              <a:t>Main</a:t>
            </a:r>
            <a:r>
              <a:rPr lang="ru-RU" sz="1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2A7D7-0C8C-40F0-8B35-DD7AFA0D1840}"/>
              </a:ext>
            </a:extLst>
          </p:cNvPr>
          <p:cNvSpPr txBox="1"/>
          <p:nvPr/>
        </p:nvSpPr>
        <p:spPr>
          <a:xfrm>
            <a:off x="4491459" y="853327"/>
            <a:ext cx="1071598" cy="31922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chemeClr val="bg1"/>
                </a:solidFill>
              </a:rPr>
              <a:t>Бенчмарк </a:t>
            </a:r>
          </a:p>
        </p:txBody>
      </p:sp>
    </p:spTree>
    <p:extLst>
      <p:ext uri="{BB962C8B-B14F-4D97-AF65-F5344CB8AC3E}">
        <p14:creationId xmlns:p14="http://schemas.microsoft.com/office/powerpoint/2010/main" val="294207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SISD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84841-E7E5-475A-9111-D92C685BB47B}"/>
              </a:ext>
            </a:extLst>
          </p:cNvPr>
          <p:cNvSpPr txBox="1"/>
          <p:nvPr/>
        </p:nvSpPr>
        <p:spPr>
          <a:xfrm>
            <a:off x="158773" y="4412746"/>
            <a:ext cx="4949909" cy="9744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SISD </a:t>
            </a:r>
            <a:r>
              <a:rPr lang="ru-RU" sz="1400" dirty="0"/>
              <a:t>реализация:9 строк кода.</a:t>
            </a:r>
            <a:r>
              <a:rPr lang="en-US" sz="1400" dirty="0"/>
              <a:t> 29</a:t>
            </a:r>
            <a:r>
              <a:rPr lang="ru-RU" sz="1400" dirty="0"/>
              <a:t> строк ассемблера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BB5EE3-DD5F-4C4F-A109-080A24FD64AB}"/>
              </a:ext>
            </a:extLst>
          </p:cNvPr>
          <p:cNvSpPr/>
          <p:nvPr/>
        </p:nvSpPr>
        <p:spPr>
          <a:xfrm>
            <a:off x="5475382" y="1082675"/>
            <a:ext cx="3007605" cy="36625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A3E0"/>
                </a:solidFill>
                <a:latin typeface="Consolas" panose="020B0609020204030204" pitchFamily="49" charset="0"/>
              </a:rPr>
              <a:t>find_max_sisd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subl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andl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</a:t>
            </a:r>
          </a:p>
          <a:p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.L3: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</a:t>
            </a:r>
          </a:p>
          <a:p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.L1: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ret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A77046-C147-40E5-8A92-B4111CBC3ABF}"/>
              </a:ext>
            </a:extLst>
          </p:cNvPr>
          <p:cNvSpPr/>
          <p:nvPr/>
        </p:nvSpPr>
        <p:spPr>
          <a:xfrm>
            <a:off x="626050" y="1085073"/>
            <a:ext cx="4089533" cy="1323439"/>
          </a:xfrm>
          <a:prstGeom prst="rect">
            <a:avLst/>
          </a:prstGeom>
          <a:solidFill>
            <a:srgbClr val="390C2B"/>
          </a:solidFill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поиска максимума с использованием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SISD (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обычный подход)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find_max_sisd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63AE7-EAD7-4A20-B49E-391DE7E24AFE}"/>
              </a:ext>
            </a:extLst>
          </p:cNvPr>
          <p:cNvSpPr txBox="1"/>
          <p:nvPr/>
        </p:nvSpPr>
        <p:spPr>
          <a:xfrm>
            <a:off x="616945" y="2412694"/>
            <a:ext cx="1457898" cy="41864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4860B-CB21-4D45-886C-D3305F49F217}"/>
              </a:ext>
            </a:extLst>
          </p:cNvPr>
          <p:cNvSpPr txBox="1"/>
          <p:nvPr/>
        </p:nvSpPr>
        <p:spPr>
          <a:xfrm>
            <a:off x="5475382" y="4745216"/>
            <a:ext cx="2879076" cy="33356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Дизассемблированный код</a:t>
            </a:r>
          </a:p>
        </p:txBody>
      </p:sp>
    </p:spTree>
    <p:extLst>
      <p:ext uri="{BB962C8B-B14F-4D97-AF65-F5344CB8AC3E}">
        <p14:creationId xmlns:p14="http://schemas.microsoft.com/office/powerpoint/2010/main" val="72197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D76A5-56B8-47C6-B5DE-6631B6C867B9}"/>
              </a:ext>
            </a:extLst>
          </p:cNvPr>
          <p:cNvSpPr txBox="1"/>
          <p:nvPr/>
        </p:nvSpPr>
        <p:spPr>
          <a:xfrm>
            <a:off x="312855" y="4705234"/>
            <a:ext cx="5390653" cy="38711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SIMD </a:t>
            </a:r>
            <a:r>
              <a:rPr lang="ru-RU" sz="1400" dirty="0"/>
              <a:t>реализация:26 строк кода, 74 строки ассемблера.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6273CF5-420A-4FBD-8D4F-0B16B7A75EBE}"/>
              </a:ext>
            </a:extLst>
          </p:cNvPr>
          <p:cNvSpPr/>
          <p:nvPr/>
        </p:nvSpPr>
        <p:spPr>
          <a:xfrm>
            <a:off x="3602516" y="840336"/>
            <a:ext cx="5468037" cy="3856522"/>
          </a:xfrm>
          <a:prstGeom prst="rect">
            <a:avLst/>
          </a:prstGeom>
          <a:solidFill>
            <a:srgbClr val="1F1F1F"/>
          </a:solidFill>
        </p:spPr>
        <p:txBody>
          <a:bodyPr wrap="square" numCol="3">
            <a:spAutoFit/>
          </a:bodyPr>
          <a:lstStyle/>
          <a:p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eax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vpbroadcastd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.L17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-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shrl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salq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L13: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vpmaxsd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(%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rax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ymm0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vmovdqa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ymm0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.L13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xmm0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L12: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vmovdqu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(%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r10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L14: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.L14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.L11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movslq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andl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.L16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.L11</a:t>
            </a: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L16: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.L16</a:t>
            </a: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L11: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vzeroupper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ret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L17: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xorl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jmp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.L12</a:t>
            </a:r>
            <a:endParaRPr 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0C582AD-7979-403F-A411-1BBA74EE4C37}"/>
              </a:ext>
            </a:extLst>
          </p:cNvPr>
          <p:cNvSpPr/>
          <p:nvPr/>
        </p:nvSpPr>
        <p:spPr>
          <a:xfrm>
            <a:off x="312855" y="840336"/>
            <a:ext cx="2966794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поиска максимума с использованием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AVX2 (SIMD)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_mm256_set1_epi32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// Мы обработали кратную 8 часть массива получили 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8 максимальных значений, сравним кто из них больше.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_mm256_storeu_si256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обработаем оставшиеся элементы сравним с «векторным 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максимумом»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BDA51-50D8-44BB-94A0-91945E2AFE5A}"/>
              </a:ext>
            </a:extLst>
          </p:cNvPr>
          <p:cNvSpPr txBox="1"/>
          <p:nvPr/>
        </p:nvSpPr>
        <p:spPr>
          <a:xfrm>
            <a:off x="312855" y="3661737"/>
            <a:ext cx="1571297" cy="38711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422995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Сравнение производительности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CB271-B0E7-4D03-AD20-7C5D9B7C2804}"/>
              </a:ext>
            </a:extLst>
          </p:cNvPr>
          <p:cNvSpPr txBox="1"/>
          <p:nvPr/>
        </p:nvSpPr>
        <p:spPr>
          <a:xfrm>
            <a:off x="291140" y="3831601"/>
            <a:ext cx="8616719" cy="80656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Несмотря на более сложную в написании и по объёму функцию,</a:t>
            </a:r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выполняется в </a:t>
            </a:r>
            <a:r>
              <a:rPr lang="en-US" sz="1400" dirty="0"/>
              <a:t>~</a:t>
            </a:r>
            <a:r>
              <a:rPr lang="ru-RU" sz="1400" dirty="0"/>
              <a:t>10 раз быстрее.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852C54-983F-4B5D-AE13-CF21E9085B18}"/>
              </a:ext>
            </a:extLst>
          </p:cNvPr>
          <p:cNvSpPr/>
          <p:nvPr/>
        </p:nvSpPr>
        <p:spPr>
          <a:xfrm>
            <a:off x="443361" y="1049311"/>
            <a:ext cx="8167171" cy="267765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-O2 -march=native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max_bench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03_max_bench.c </a:t>
            </a:r>
          </a:p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max_bench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max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67821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(SISD):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0.321435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5851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(SIMD):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0.027934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11.51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2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Векторизуем поиск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B7DFF2-93BF-4D33-9850-AE668799DF54}"/>
              </a:ext>
            </a:extLst>
          </p:cNvPr>
          <p:cNvSpPr/>
          <p:nvPr/>
        </p:nvSpPr>
        <p:spPr>
          <a:xfrm>
            <a:off x="190396" y="766858"/>
            <a:ext cx="3514944" cy="1061829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5808F9-E399-43B2-A363-6CBFD06A5952}"/>
              </a:ext>
            </a:extLst>
          </p:cNvPr>
          <p:cNvSpPr/>
          <p:nvPr/>
        </p:nvSpPr>
        <p:spPr>
          <a:xfrm>
            <a:off x="3754477" y="766858"/>
            <a:ext cx="5199127" cy="4078039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inline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first_equal_yvalue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_mm256_cmpeq_epi32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_mm256_movemask_ps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builtin_ctz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позиция первого ненулевого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vec_i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_mm256_set1_epi32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Для обработки векторизуемой части массива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// векторная часть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 -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vec_a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first_equal_yvalue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vec_a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vec_i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Обработка "хвостика"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limit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C54C06-760B-4028-BC5D-3791B5C3826A}"/>
              </a:ext>
            </a:extLst>
          </p:cNvPr>
          <p:cNvSpPr/>
          <p:nvPr/>
        </p:nvSpPr>
        <p:spPr>
          <a:xfrm>
            <a:off x="190394" y="4060067"/>
            <a:ext cx="3514945" cy="78483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B845-9937-45A0-B441-6D21EF4558FE}"/>
              </a:ext>
            </a:extLst>
          </p:cNvPr>
          <p:cNvSpPr txBox="1"/>
          <p:nvPr/>
        </p:nvSpPr>
        <p:spPr>
          <a:xfrm>
            <a:off x="190395" y="1828687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Классическая реализация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36EB9-6D64-4C41-9AF3-8CBDFF46617D}"/>
              </a:ext>
            </a:extLst>
          </p:cNvPr>
          <p:cNvSpPr txBox="1"/>
          <p:nvPr/>
        </p:nvSpPr>
        <p:spPr>
          <a:xfrm>
            <a:off x="3868318" y="461610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Векторная реализация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3037-8862-4524-BFD8-8D40A141210F}"/>
              </a:ext>
            </a:extLst>
          </p:cNvPr>
          <p:cNvSpPr txBox="1"/>
          <p:nvPr/>
        </p:nvSpPr>
        <p:spPr>
          <a:xfrm>
            <a:off x="150000" y="3762499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Заполнение массива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44638E-EB98-43E0-858C-6CE4FC7A0C32}"/>
              </a:ext>
            </a:extLst>
          </p:cNvPr>
          <p:cNvSpPr/>
          <p:nvPr/>
        </p:nvSpPr>
        <p:spPr>
          <a:xfrm>
            <a:off x="190393" y="2513489"/>
            <a:ext cx="3514946" cy="12926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накопления времени исполнения относительно </a:t>
            </a:r>
            <a:r>
              <a:rPr lang="en-US" sz="500" dirty="0" err="1">
                <a:solidFill>
                  <a:srgbClr val="6A9955"/>
                </a:solidFill>
                <a:latin typeface="Consolas" panose="020B0609020204030204" pitchFamily="49" charset="0"/>
              </a:rPr>
              <a:t>time.h</a:t>
            </a:r>
            <a:endParaRPr lang="en-US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Замер среднего количества тактов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 одну итерацию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до вызова функции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после вызова функции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volatile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volatile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rand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()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%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Выбираем новый ключ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4EC9B0"/>
                </a:solidFill>
                <a:latin typeface="Consolas" panose="020B0609020204030204" pitchFamily="49" charset="0"/>
              </a:rPr>
              <a:t>clock_t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start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clock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времени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5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тактов</a:t>
            </a:r>
            <a:b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Вызов функции</a:t>
            </a:r>
            <a:b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5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тактов</a:t>
            </a:r>
          </a:p>
          <a:p>
            <a:r>
              <a:rPr lang="ru-RU" sz="800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  <a:endParaRPr lang="ru-RU" sz="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297A4-DC60-4965-B596-B5FCC5CADB87}"/>
              </a:ext>
            </a:extLst>
          </p:cNvPr>
          <p:cNvSpPr txBox="1"/>
          <p:nvPr/>
        </p:nvSpPr>
        <p:spPr>
          <a:xfrm>
            <a:off x="190393" y="2245900"/>
            <a:ext cx="2659303" cy="20729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Бенчмарк</a:t>
            </a:r>
          </a:p>
        </p:txBody>
      </p:sp>
    </p:spTree>
    <p:extLst>
      <p:ext uri="{BB962C8B-B14F-4D97-AF65-F5344CB8AC3E}">
        <p14:creationId xmlns:p14="http://schemas.microsoft.com/office/powerpoint/2010/main" val="396266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Работа с маской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9268DD-2699-49A3-A90A-FEE140357A1B}"/>
              </a:ext>
            </a:extLst>
          </p:cNvPr>
          <p:cNvSpPr/>
          <p:nvPr/>
        </p:nvSpPr>
        <p:spPr>
          <a:xfrm>
            <a:off x="335333" y="913398"/>
            <a:ext cx="3926304" cy="33855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inline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first_equal_yvalue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_mm256_cmpeq_epi32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5029465-F7E1-45A1-AA67-6875A69E7B01}"/>
              </a:ext>
            </a:extLst>
          </p:cNvPr>
          <p:cNvSpPr/>
          <p:nvPr/>
        </p:nvSpPr>
        <p:spPr>
          <a:xfrm>
            <a:off x="335333" y="2454945"/>
            <a:ext cx="3926303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_mm256_movemask_ps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EAE346-C208-4313-ADA6-EFA6A942893B}"/>
              </a:ext>
            </a:extLst>
          </p:cNvPr>
          <p:cNvSpPr/>
          <p:nvPr/>
        </p:nvSpPr>
        <p:spPr>
          <a:xfrm>
            <a:off x="2147448" y="3937714"/>
            <a:ext cx="2424552" cy="58477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builtin_ctz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 lvl="0"/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5B165-A5A2-4B59-9B88-48C0EAFE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40" y="702409"/>
            <a:ext cx="3075883" cy="17343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3A5886-7DA7-4052-9CAD-EDEA206EB25E}"/>
              </a:ext>
            </a:extLst>
          </p:cNvPr>
          <p:cNvSpPr/>
          <p:nvPr/>
        </p:nvSpPr>
        <p:spPr>
          <a:xfrm>
            <a:off x="4261636" y="959564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src1</a:t>
            </a:r>
            <a:endParaRPr lang="ru-RU" sz="1000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5290A10-82D0-4219-9A05-1593C66CE368}"/>
              </a:ext>
            </a:extLst>
          </p:cNvPr>
          <p:cNvSpPr/>
          <p:nvPr/>
        </p:nvSpPr>
        <p:spPr>
          <a:xfrm>
            <a:off x="4261637" y="1446486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src2</a:t>
            </a:r>
            <a:endParaRPr lang="ru-RU" sz="1000" dirty="0">
              <a:solidFill>
                <a:srgbClr val="0070C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39931A7-A16D-47A7-84E4-648D4982EEF1}"/>
              </a:ext>
            </a:extLst>
          </p:cNvPr>
          <p:cNvSpPr/>
          <p:nvPr/>
        </p:nvSpPr>
        <p:spPr>
          <a:xfrm>
            <a:off x="3891500" y="1955760"/>
            <a:ext cx="1454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endParaRPr lang="ru-RU" sz="1000" dirty="0">
              <a:solidFill>
                <a:srgbClr val="0070C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DA7EEC-B6EB-44A3-A2C4-46E5B24F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87" y="2677487"/>
            <a:ext cx="3075883" cy="106362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CA65456-0FD0-440D-B1D8-1CBA2748F004}"/>
              </a:ext>
            </a:extLst>
          </p:cNvPr>
          <p:cNvSpPr/>
          <p:nvPr/>
        </p:nvSpPr>
        <p:spPr>
          <a:xfrm>
            <a:off x="1516507" y="2754860"/>
            <a:ext cx="38243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 __m256 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1331C54-EBC1-446E-95B6-6B45F0F58406}"/>
              </a:ext>
            </a:extLst>
          </p:cNvPr>
          <p:cNvSpPr/>
          <p:nvPr/>
        </p:nvSpPr>
        <p:spPr>
          <a:xfrm>
            <a:off x="4596765" y="3403534"/>
            <a:ext cx="7440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mask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050148-8216-460F-B0C9-3F9666140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22" t="36716" r="26941" b="37242"/>
          <a:stretch/>
        </p:blipFill>
        <p:spPr>
          <a:xfrm>
            <a:off x="7271817" y="3741111"/>
            <a:ext cx="250292" cy="27699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B438D1-EEC5-49F2-9B63-1190C701D0BE}"/>
              </a:ext>
            </a:extLst>
          </p:cNvPr>
          <p:cNvSpPr/>
          <p:nvPr/>
        </p:nvSpPr>
        <p:spPr>
          <a:xfrm>
            <a:off x="6637631" y="4018101"/>
            <a:ext cx="12015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Consolas" panose="020B0609020204030204" pitchFamily="49" charset="0"/>
              </a:rPr>
              <a:t>return   2</a:t>
            </a:r>
            <a:endParaRPr lang="ru-RU" sz="1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0959AC-212A-4B8D-A05F-42A68F66B7D0}"/>
              </a:ext>
            </a:extLst>
          </p:cNvPr>
          <p:cNvSpPr/>
          <p:nvPr/>
        </p:nvSpPr>
        <p:spPr>
          <a:xfrm>
            <a:off x="443361" y="1049311"/>
            <a:ext cx="8167171" cy="3108543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-O2 -march=native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 -o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 </a:t>
            </a:r>
          </a:p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25819,find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25819,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16964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0.080535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14265,find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14265,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4121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0.019709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4.09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 компилятора -03 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mavx2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E0F39-F8ED-40D3-8F79-5D3638DECA2A}"/>
              </a:ext>
            </a:extLst>
          </p:cNvPr>
          <p:cNvSpPr txBox="1"/>
          <p:nvPr/>
        </p:nvSpPr>
        <p:spPr>
          <a:xfrm>
            <a:off x="410477" y="934586"/>
            <a:ext cx="2125813" cy="3003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Добавим –</a:t>
            </a:r>
            <a:r>
              <a:rPr lang="en-US" sz="1400" dirty="0"/>
              <a:t>O3</a:t>
            </a:r>
            <a:r>
              <a:rPr lang="ru-RU" sz="1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26F57-2D86-455C-973F-106D4CA47796}"/>
              </a:ext>
            </a:extLst>
          </p:cNvPr>
          <p:cNvSpPr txBox="1"/>
          <p:nvPr/>
        </p:nvSpPr>
        <p:spPr>
          <a:xfrm>
            <a:off x="410478" y="2688912"/>
            <a:ext cx="2384286" cy="3003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Добавим –</a:t>
            </a:r>
            <a:r>
              <a:rPr lang="en-US" sz="1400" dirty="0" err="1"/>
              <a:t>funroll</a:t>
            </a:r>
            <a:r>
              <a:rPr lang="en-US" sz="1400" dirty="0"/>
              <a:t>-loops</a:t>
            </a:r>
            <a:r>
              <a:rPr lang="ru-RU" sz="1400" dirty="0"/>
              <a:t>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F7C390-B3C5-4973-B719-7E63AA8B83D4}"/>
              </a:ext>
            </a:extLst>
          </p:cNvPr>
          <p:cNvSpPr/>
          <p:nvPr/>
        </p:nvSpPr>
        <p:spPr>
          <a:xfrm>
            <a:off x="2877266" y="934586"/>
            <a:ext cx="5321395" cy="175432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-O3 -march=native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9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41953,find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41953,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16775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0.079647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39285,find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39285,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3332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0.015987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4.98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C9FF2D-1B90-42D6-A9C9-C12A64A334DD}"/>
              </a:ext>
            </a:extLst>
          </p:cNvPr>
          <p:cNvSpPr/>
          <p:nvPr/>
        </p:nvSpPr>
        <p:spPr>
          <a:xfrm>
            <a:off x="2877267" y="2970788"/>
            <a:ext cx="5321395" cy="175432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-O3 -march=native -</a:t>
            </a:r>
            <a:r>
              <a:rPr lang="en-US" sz="900" dirty="0" err="1">
                <a:solidFill>
                  <a:srgbClr val="FFCD00"/>
                </a:solidFill>
                <a:latin typeface="Consolas" panose="020B0609020204030204" pitchFamily="49" charset="0"/>
              </a:rPr>
              <a:t>funroll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-loops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 </a:t>
            </a:r>
          </a:p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9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16100,find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16100,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11130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0.052956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18180,find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18180,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2560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0.012332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4.29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37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Где же наш % прироста производительности?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D2400-D634-4F04-8CC3-634315218E23}"/>
              </a:ext>
            </a:extLst>
          </p:cNvPr>
          <p:cNvSpPr txBox="1"/>
          <p:nvPr/>
        </p:nvSpPr>
        <p:spPr>
          <a:xfrm>
            <a:off x="343734" y="897714"/>
            <a:ext cx="7379454" cy="321374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Архитектурные особенности процессоров.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Использование «устаревшей» технологии.</a:t>
            </a:r>
            <a:br>
              <a:rPr lang="ru-RU" sz="1400" dirty="0"/>
            </a:br>
            <a:r>
              <a:rPr lang="ru-RU" sz="1400" dirty="0"/>
              <a:t>Отсутствие в </a:t>
            </a:r>
            <a:r>
              <a:rPr lang="en-US" sz="1400" dirty="0"/>
              <a:t>AVX2</a:t>
            </a:r>
            <a:r>
              <a:rPr lang="ru-RU" sz="1400" dirty="0"/>
              <a:t> набора </a:t>
            </a:r>
            <a:r>
              <a:rPr lang="ru-RU" sz="1400" dirty="0" err="1"/>
              <a:t>интринсиков</a:t>
            </a:r>
            <a:r>
              <a:rPr lang="ru-RU" sz="1400" dirty="0"/>
              <a:t> для прямой работы с маской.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Работа с выровненными данными.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Вектор на 8 элементов </a:t>
            </a:r>
            <a:br>
              <a:rPr lang="ru-RU" sz="1400" dirty="0"/>
            </a:br>
            <a:r>
              <a:rPr lang="ru-RU" sz="1400" dirty="0"/>
              <a:t>(в максимальном случае вектор __</a:t>
            </a:r>
            <a:r>
              <a:rPr lang="en-US" sz="1400" dirty="0"/>
              <a:t>mm512i </a:t>
            </a:r>
            <a:r>
              <a:rPr lang="ru-RU" sz="1400" dirty="0"/>
              <a:t>вмещает 64 элемента типа </a:t>
            </a:r>
            <a:r>
              <a:rPr lang="en-US" sz="1400" dirty="0"/>
              <a:t>char</a:t>
            </a:r>
            <a:r>
              <a:rPr lang="ru-RU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04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 что уже есть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PostgreSQL?</a:t>
            </a:r>
            <a:r>
              <a:rPr lang="ru-RU" dirty="0"/>
              <a:t>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F185B1B3-EE6C-4F23-B571-BBBD5DEF7C6E}"/>
              </a:ext>
            </a:extLst>
          </p:cNvPr>
          <p:cNvSpPr/>
          <p:nvPr/>
        </p:nvSpPr>
        <p:spPr>
          <a:xfrm>
            <a:off x="3381213" y="698292"/>
            <a:ext cx="2449524" cy="407142"/>
          </a:xfrm>
          <a:prstGeom prst="rightArrow">
            <a:avLst/>
          </a:prstGeom>
          <a:solidFill>
            <a:srgbClr val="43B02A"/>
          </a:solidFill>
          <a:ln w="12700">
            <a:solidFill>
              <a:schemeClr val="tx1"/>
            </a:solidFill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53A15-2910-462B-B2FF-FED9EEE6E825}"/>
              </a:ext>
            </a:extLst>
          </p:cNvPr>
          <p:cNvSpPr/>
          <p:nvPr/>
        </p:nvSpPr>
        <p:spPr>
          <a:xfrm>
            <a:off x="176297" y="1136571"/>
            <a:ext cx="4281862" cy="341632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git log --pretty=format:"%h - %an, %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ar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: %s" --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src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/include/port/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simd.h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--relative-date</a:t>
            </a:r>
            <a:endParaRPr lang="ru-RU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29275b1d17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Bruce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Momjian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8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ef7002dbe0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Michael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Paquier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год, 7 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various typos in code and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c8e1ba736b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Bruce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Momjian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год, 8 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73b9d051c6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sign-compare warnings arising from port/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9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865424627d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Further code review of port/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9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c6a43c25a8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broken cast on MSVC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82739d4a80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Use ARM Advanced SIMD (NEON) 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f8f19f7086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Abstract some more architecture-specific details away from SIMD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121d2d3d70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Use SSE2 in </a:t>
            </a:r>
            <a:r>
              <a:rPr lang="en-US" sz="9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is_valid_ascii</a:t>
            </a:r>
            <a:r>
              <a:rPr lang="en-US" sz="9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e813e0e168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Add optimized functions for linear search within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56f2c7b58b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Support SSE2 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79439-8070-479C-B5C3-F2EFF06CB622}"/>
              </a:ext>
            </a:extLst>
          </p:cNvPr>
          <p:cNvSpPr txBox="1"/>
          <p:nvPr/>
        </p:nvSpPr>
        <p:spPr>
          <a:xfrm>
            <a:off x="1641290" y="797807"/>
            <a:ext cx="1425321" cy="3286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REL_16_STABLE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D701E-424D-4D1A-B140-B5C5B103C2D8}"/>
              </a:ext>
            </a:extLst>
          </p:cNvPr>
          <p:cNvSpPr txBox="1"/>
          <p:nvPr/>
        </p:nvSpPr>
        <p:spPr>
          <a:xfrm>
            <a:off x="6145340" y="807904"/>
            <a:ext cx="1425320" cy="3286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REL_17_STABLE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7E9458-4BF1-4F0E-9DDF-D38CDD3F4BC6}"/>
              </a:ext>
            </a:extLst>
          </p:cNvPr>
          <p:cNvSpPr/>
          <p:nvPr/>
        </p:nvSpPr>
        <p:spPr>
          <a:xfrm>
            <a:off x="4572000" y="1136571"/>
            <a:ext cx="4572000" cy="3170099"/>
          </a:xfrm>
          <a:prstGeom prst="rect">
            <a:avLst/>
          </a:prstGeom>
          <a:solidFill>
            <a:srgbClr val="1F1F1F"/>
          </a:solidFill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de7c6fe834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6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signedness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error in 9f225e992 for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gcc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9f225e992b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6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Introduce helper SIMD functions for small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# 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коммиты из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REL_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16_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STABLE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29275b1d17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Bruce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Momjian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8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ef7002dbe0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Michael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Paquier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год, 7 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various typos in code and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c8e1ba736b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Bruce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Momjian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год, 8 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73b9d051c6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sign-compare warnings arising from port/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865424627d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Further code review of port/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c6a43c25a8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broken cast on MSVC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82739d4a80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Use ARM Advanced SIMD (NEON)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f8f19f7086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Abstract some more architecture-specific details away from SIMD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121d2d3d70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Use SSE2 in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is_valid_ascii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() where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e813e0e168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Add optimized functions for linear search within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56f2c7b58b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Support SSE2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  <a:endParaRPr lang="en-US" sz="800" b="0" dirty="0">
              <a:solidFill>
                <a:srgbClr val="ED8B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8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sz="quarter" idx="13"/>
          </p:nvPr>
        </p:nvSpPr>
        <p:spPr>
          <a:xfrm>
            <a:off x="263184" y="1264605"/>
            <a:ext cx="8180249" cy="3291953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Образование: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Магистратура СПБ ГУАП</a:t>
            </a:r>
          </a:p>
          <a:p>
            <a:pPr lvl="0"/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Опыт работы: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Константа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УЗК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Контур НИИРС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ПАК)</a:t>
            </a:r>
          </a:p>
          <a:p>
            <a:pPr marL="438855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SK Hynix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Enterprise SSD)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8855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Tantor(PostgreSQL)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Обо мне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038B37-6827-4A63-9361-E5925102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" t="24166" r="4359" b="6456"/>
          <a:stretch/>
        </p:blipFill>
        <p:spPr>
          <a:xfrm>
            <a:off x="3339989" y="1265239"/>
            <a:ext cx="2464022" cy="2736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3D5BB4-692D-4E88-8A97-76FB379FB73B}"/>
              </a:ext>
            </a:extLst>
          </p:cNvPr>
          <p:cNvSpPr/>
          <p:nvPr/>
        </p:nvSpPr>
        <p:spPr>
          <a:xfrm>
            <a:off x="5398243" y="816222"/>
            <a:ext cx="360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https://github.com/TantorLabs/meetups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1E5519-5EF4-46E3-A533-0E74D741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03" y="1198202"/>
            <a:ext cx="2870599" cy="2870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для чего используется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simd.h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Postgres?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B7BC7-4114-4AF2-945F-CAD437E92704}"/>
              </a:ext>
            </a:extLst>
          </p:cNvPr>
          <p:cNvSpPr txBox="1"/>
          <p:nvPr/>
        </p:nvSpPr>
        <p:spPr>
          <a:xfrm>
            <a:off x="503103" y="1347729"/>
            <a:ext cx="3826525" cy="257794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PostgreSQL 16: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pg_lfind.h</a:t>
            </a:r>
            <a:endParaRPr lang="en-US" sz="1400" dirty="0"/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pg_lfind8_le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pg_lfind32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ascii.h</a:t>
            </a:r>
            <a:r>
              <a:rPr lang="en-US" sz="1400" dirty="0"/>
              <a:t> 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is_valid_ascii</a:t>
            </a:r>
            <a:r>
              <a:rPr lang="en-US" sz="1400" dirty="0"/>
              <a:t>()</a:t>
            </a:r>
            <a:br>
              <a:rPr lang="en-US" sz="1400" dirty="0"/>
            </a:b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79127-12F1-497C-8E3A-06496A8797B5}"/>
              </a:ext>
            </a:extLst>
          </p:cNvPr>
          <p:cNvSpPr txBox="1"/>
          <p:nvPr/>
        </p:nvSpPr>
        <p:spPr>
          <a:xfrm>
            <a:off x="4329628" y="1347728"/>
            <a:ext cx="3826525" cy="354376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PostgreSQL 17: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pg_lfind.h</a:t>
            </a:r>
            <a:endParaRPr lang="en-US" sz="1400" dirty="0"/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pg_lfind8_le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pg_lfind32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ascii.h</a:t>
            </a:r>
            <a:r>
              <a:rPr lang="en-US" sz="1400" dirty="0"/>
              <a:t> 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is_valid_ascii</a:t>
            </a:r>
            <a:r>
              <a:rPr lang="en-US" sz="1400" dirty="0"/>
              <a:t>()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radixtree.h</a:t>
            </a:r>
            <a:endParaRPr lang="en-US" sz="1400" dirty="0"/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RT_NODE_16_SEARCH_EQ()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T_NODE_16_GET_INSERTPOS()</a:t>
            </a:r>
            <a:br>
              <a:rPr lang="en-US" sz="1400" dirty="0"/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4464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можно добавить?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38B18-93E9-4A39-9134-1C7F5C233930}"/>
              </a:ext>
            </a:extLst>
          </p:cNvPr>
          <p:cNvSpPr txBox="1"/>
          <p:nvPr/>
        </p:nvSpPr>
        <p:spPr>
          <a:xfrm>
            <a:off x="1220597" y="1707455"/>
            <a:ext cx="7923403" cy="2148449"/>
          </a:xfrm>
          <a:prstGeom prst="rect">
            <a:avLst/>
          </a:prstGeom>
        </p:spPr>
        <p:txBody>
          <a:bodyPr vert="horz" wrap="square" lIns="36000" tIns="36000" rIns="36000" bIns="36000" numCol="2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 Агрегатные функции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Суммирование (SUM)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Среднее (AVG) 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Минимум/максимум (MIN/MAX</a:t>
            </a:r>
            <a:r>
              <a:rPr lang="en-US" sz="1100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Поиск и фильтрация данных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Операции сравнения 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LIKE и ILIKE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Манипуляции со строками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Преобразования регистров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Конкатенация строк</a:t>
            </a:r>
            <a:endParaRPr lang="en-US" sz="11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Алгоритмы сортировки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Сортировка (ORDER BY)</a:t>
            </a:r>
            <a:endParaRPr lang="en-US" sz="11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Обработка JSON и JSONB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Извлечение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5002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Сортирующие сети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AE4A15-D6B5-45B8-9C98-B25F6BCA3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11"/>
          <a:stretch/>
        </p:blipFill>
        <p:spPr>
          <a:xfrm>
            <a:off x="299147" y="1146538"/>
            <a:ext cx="1682108" cy="8693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CBF986-AF19-4A43-951C-943FAABB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9" y="1151880"/>
            <a:ext cx="3275995" cy="16349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EF5F2-EB9D-451D-B38D-A30CDAE7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18"/>
          <a:stretch/>
        </p:blipFill>
        <p:spPr>
          <a:xfrm>
            <a:off x="299147" y="2099469"/>
            <a:ext cx="1674772" cy="944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63065D-FDDA-4B41-A0A3-2C4CC23A1C3F}"/>
              </a:ext>
            </a:extLst>
          </p:cNvPr>
          <p:cNvSpPr txBox="1"/>
          <p:nvPr/>
        </p:nvSpPr>
        <p:spPr>
          <a:xfrm>
            <a:off x="2149479" y="2914407"/>
            <a:ext cx="1111610" cy="8516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[(0,2),(1,3)]</a:t>
            </a:r>
            <a:br>
              <a:rPr lang="ru-RU" sz="1400" dirty="0"/>
            </a:br>
            <a:r>
              <a:rPr lang="ru-RU" sz="1400" dirty="0"/>
              <a:t>[(0,1),(2,3)]</a:t>
            </a:r>
            <a:br>
              <a:rPr lang="ru-RU" sz="1400" dirty="0"/>
            </a:br>
            <a:r>
              <a:rPr lang="ru-RU" sz="1400" dirty="0"/>
              <a:t>[(1,2)]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1D38AD-C1E4-4E63-94B5-9479651F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883" y="1162431"/>
            <a:ext cx="2759051" cy="163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974FE-F8EC-4843-BECC-619DD5F30819}"/>
              </a:ext>
            </a:extLst>
          </p:cNvPr>
          <p:cNvSpPr txBox="1"/>
          <p:nvPr/>
        </p:nvSpPr>
        <p:spPr>
          <a:xfrm>
            <a:off x="299147" y="3107893"/>
            <a:ext cx="1244785" cy="46470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Компаратор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A32FD-18B4-48AA-9A50-FDE3472DE424}"/>
              </a:ext>
            </a:extLst>
          </p:cNvPr>
          <p:cNvSpPr txBox="1"/>
          <p:nvPr/>
        </p:nvSpPr>
        <p:spPr>
          <a:xfrm>
            <a:off x="2150713" y="3841761"/>
            <a:ext cx="2891205" cy="46471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Оптимальная сеть 4 элемента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123BD-93E7-4594-BD71-43F7B115C683}"/>
              </a:ext>
            </a:extLst>
          </p:cNvPr>
          <p:cNvSpPr txBox="1"/>
          <p:nvPr/>
        </p:nvSpPr>
        <p:spPr>
          <a:xfrm>
            <a:off x="5570883" y="2797424"/>
            <a:ext cx="2729517" cy="163499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[(0,2),(1,3),(4,6),(5,7)]</a:t>
            </a:r>
            <a:br>
              <a:rPr lang="ru-RU" sz="1400" dirty="0"/>
            </a:br>
            <a:r>
              <a:rPr lang="ru-RU" sz="1400" dirty="0"/>
              <a:t>[(0,4),(1,5),(2,6),(3,7)]</a:t>
            </a:r>
            <a:br>
              <a:rPr lang="ru-RU" sz="1400" dirty="0"/>
            </a:br>
            <a:r>
              <a:rPr lang="ru-RU" sz="1400" dirty="0"/>
              <a:t>[(0,1),(2,3),(4,5),(6,7)]</a:t>
            </a:r>
            <a:br>
              <a:rPr lang="ru-RU" sz="1400" dirty="0"/>
            </a:br>
            <a:r>
              <a:rPr lang="ru-RU" sz="1400" dirty="0"/>
              <a:t>[(2,4),(3,5)]</a:t>
            </a:r>
            <a:br>
              <a:rPr lang="ru-RU" sz="1400" dirty="0"/>
            </a:br>
            <a:r>
              <a:rPr lang="ru-RU" sz="1400" dirty="0"/>
              <a:t>[(1,4),(3,6)]</a:t>
            </a:r>
            <a:br>
              <a:rPr lang="ru-RU" sz="1400" dirty="0"/>
            </a:br>
            <a:r>
              <a:rPr lang="ru-RU" sz="1400" dirty="0"/>
              <a:t>[(1,2),(3,4),(5,6)]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AC3AC-1302-4EBD-9A8A-421CDA40FD25}"/>
              </a:ext>
            </a:extLst>
          </p:cNvPr>
          <p:cNvSpPr txBox="1"/>
          <p:nvPr/>
        </p:nvSpPr>
        <p:spPr>
          <a:xfrm>
            <a:off x="5570883" y="4374243"/>
            <a:ext cx="2966813" cy="47388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Оптимальная сеть 8 элементов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A9944FBB-29AB-4F7E-9495-4407F1FB78FA}"/>
              </a:ext>
            </a:extLst>
          </p:cNvPr>
          <p:cNvSpPr/>
          <p:nvPr/>
        </p:nvSpPr>
        <p:spPr>
          <a:xfrm>
            <a:off x="712915" y="958467"/>
            <a:ext cx="802130" cy="124208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82BE6434-9042-4251-9180-CD22CA31BA5D}"/>
              </a:ext>
            </a:extLst>
          </p:cNvPr>
          <p:cNvSpPr/>
          <p:nvPr/>
        </p:nvSpPr>
        <p:spPr>
          <a:xfrm>
            <a:off x="3323421" y="958467"/>
            <a:ext cx="1039259" cy="124208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FC41-C61A-4F26-960D-5ECE31FF1341}"/>
              </a:ext>
            </a:extLst>
          </p:cNvPr>
          <p:cNvSpPr txBox="1"/>
          <p:nvPr/>
        </p:nvSpPr>
        <p:spPr>
          <a:xfrm>
            <a:off x="372593" y="891967"/>
            <a:ext cx="245544" cy="2504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59865-A357-498F-AD89-909CBE6907F5}"/>
              </a:ext>
            </a:extLst>
          </p:cNvPr>
          <p:cNvSpPr txBox="1"/>
          <p:nvPr/>
        </p:nvSpPr>
        <p:spPr>
          <a:xfrm>
            <a:off x="1567448" y="908725"/>
            <a:ext cx="465098" cy="2296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342722-7839-4250-827B-9EB472CBD3DA}"/>
              </a:ext>
            </a:extLst>
          </p:cNvPr>
          <p:cNvSpPr txBox="1"/>
          <p:nvPr/>
        </p:nvSpPr>
        <p:spPr>
          <a:xfrm>
            <a:off x="2126144" y="896039"/>
            <a:ext cx="245544" cy="2504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E2EB0-31CA-43D7-8037-1CE3F7AF506F}"/>
              </a:ext>
            </a:extLst>
          </p:cNvPr>
          <p:cNvSpPr txBox="1"/>
          <p:nvPr/>
        </p:nvSpPr>
        <p:spPr>
          <a:xfrm>
            <a:off x="5041918" y="906722"/>
            <a:ext cx="465098" cy="2296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41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 err="1">
                <a:cs typeface="Arial" panose="020B0604020202020204" pitchFamily="34" charset="0"/>
              </a:rPr>
              <a:t>Битонная</a:t>
            </a:r>
            <a:r>
              <a:rPr lang="ru-RU" dirty="0">
                <a:cs typeface="Arial" panose="020B0604020202020204" pitchFamily="34" charset="0"/>
              </a:rPr>
              <a:t> сортировка (</a:t>
            </a:r>
            <a:r>
              <a:rPr lang="en-US" dirty="0" err="1">
                <a:cs typeface="Arial" panose="020B0604020202020204" pitchFamily="34" charset="0"/>
              </a:rPr>
              <a:t>Bitonic</a:t>
            </a:r>
            <a:r>
              <a:rPr lang="en-US" dirty="0">
                <a:cs typeface="Arial" panose="020B0604020202020204" pitchFamily="34" charset="0"/>
              </a:rPr>
              <a:t> sort)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DCD415-4678-4D28-9CE1-507F2D28C116}"/>
              </a:ext>
            </a:extLst>
          </p:cNvPr>
          <p:cNvSpPr/>
          <p:nvPr/>
        </p:nvSpPr>
        <p:spPr>
          <a:xfrm>
            <a:off x="588963" y="988502"/>
            <a:ext cx="812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Разработана американским </a:t>
            </a:r>
            <a:r>
              <a:rPr lang="ru-RU" sz="1400" dirty="0" err="1"/>
              <a:t>информатиком</a:t>
            </a:r>
            <a:r>
              <a:rPr lang="ru-RU" sz="1400" dirty="0"/>
              <a:t> Кеннетом Бэтчером в 1968 году.</a:t>
            </a:r>
          </a:p>
          <a:p>
            <a:r>
              <a:rPr lang="ru-RU" sz="1400" dirty="0"/>
              <a:t>O(log</a:t>
            </a:r>
            <a:r>
              <a:rPr lang="ru-RU" sz="1400" baseline="30000" dirty="0"/>
              <a:t>2</a:t>
            </a:r>
            <a:r>
              <a:rPr lang="ru-RU" sz="1400" dirty="0"/>
              <a:t>n), где n — число элементов для сортировки.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CE85E-B0C6-4324-AD9E-F4355FDCC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37" b="50007"/>
          <a:stretch/>
        </p:blipFill>
        <p:spPr>
          <a:xfrm>
            <a:off x="1086545" y="1825088"/>
            <a:ext cx="6706053" cy="1921807"/>
          </a:xfrm>
          <a:prstGeom prst="rect">
            <a:avLst/>
          </a:prstGeo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D6331213-327D-4622-A740-80031FE9BB93}"/>
              </a:ext>
            </a:extLst>
          </p:cNvPr>
          <p:cNvSpPr/>
          <p:nvPr/>
        </p:nvSpPr>
        <p:spPr>
          <a:xfrm>
            <a:off x="3094985" y="1534386"/>
            <a:ext cx="2614670" cy="293783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C4B0F-A46D-49B3-AD4C-B33FD154AB98}"/>
              </a:ext>
            </a:extLst>
          </p:cNvPr>
          <p:cNvSpPr txBox="1"/>
          <p:nvPr/>
        </p:nvSpPr>
        <p:spPr>
          <a:xfrm>
            <a:off x="1049945" y="1519688"/>
            <a:ext cx="543498" cy="1799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A9987-CE0F-400E-A4C9-542A6323645C}"/>
              </a:ext>
            </a:extLst>
          </p:cNvPr>
          <p:cNvSpPr txBox="1"/>
          <p:nvPr/>
        </p:nvSpPr>
        <p:spPr>
          <a:xfrm>
            <a:off x="7455526" y="1552738"/>
            <a:ext cx="525137" cy="29378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329A-907D-4A10-ABC4-90BD44790D67}"/>
              </a:ext>
            </a:extLst>
          </p:cNvPr>
          <p:cNvSpPr txBox="1"/>
          <p:nvPr/>
        </p:nvSpPr>
        <p:spPr>
          <a:xfrm>
            <a:off x="1086545" y="3766478"/>
            <a:ext cx="1462230" cy="67570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1: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 2 элемента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A1775-1B19-4BAC-8168-65FC792A959E}"/>
              </a:ext>
            </a:extLst>
          </p:cNvPr>
          <p:cNvSpPr txBox="1"/>
          <p:nvPr/>
        </p:nvSpPr>
        <p:spPr>
          <a:xfrm>
            <a:off x="2658737" y="3766478"/>
            <a:ext cx="1462230" cy="67570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2: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 4 элемента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7E9C3-83CE-45E8-9D24-7477C2BD3FC6}"/>
              </a:ext>
            </a:extLst>
          </p:cNvPr>
          <p:cNvSpPr txBox="1"/>
          <p:nvPr/>
        </p:nvSpPr>
        <p:spPr>
          <a:xfrm>
            <a:off x="4652899" y="3766478"/>
            <a:ext cx="4134339" cy="5708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3: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Конечная сортировка внутри 8 элементов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33BA-C490-47DB-9D4A-5175A5F04B18}"/>
              </a:ext>
            </a:extLst>
          </p:cNvPr>
          <p:cNvSpPr txBox="1"/>
          <p:nvPr/>
        </p:nvSpPr>
        <p:spPr>
          <a:xfrm>
            <a:off x="1086545" y="1896062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BC3AF-C9A6-4EB6-A70F-4B1040FD0225}"/>
              </a:ext>
            </a:extLst>
          </p:cNvPr>
          <p:cNvSpPr txBox="1"/>
          <p:nvPr/>
        </p:nvSpPr>
        <p:spPr>
          <a:xfrm>
            <a:off x="2283918" y="1896061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BABF8-EE6F-412B-A6C3-414350721BE9}"/>
              </a:ext>
            </a:extLst>
          </p:cNvPr>
          <p:cNvSpPr txBox="1"/>
          <p:nvPr/>
        </p:nvSpPr>
        <p:spPr>
          <a:xfrm>
            <a:off x="3389852" y="1896060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CE89A-B32B-47F0-937D-379B85D110C9}"/>
              </a:ext>
            </a:extLst>
          </p:cNvPr>
          <p:cNvSpPr txBox="1"/>
          <p:nvPr/>
        </p:nvSpPr>
        <p:spPr>
          <a:xfrm>
            <a:off x="4230929" y="1896059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F647-E4FF-478B-8650-91EECCC365AE}"/>
              </a:ext>
            </a:extLst>
          </p:cNvPr>
          <p:cNvSpPr txBox="1"/>
          <p:nvPr/>
        </p:nvSpPr>
        <p:spPr>
          <a:xfrm>
            <a:off x="5850685" y="1896058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4C4FC-C414-44D1-A7BF-8F1762585FB2}"/>
              </a:ext>
            </a:extLst>
          </p:cNvPr>
          <p:cNvSpPr txBox="1"/>
          <p:nvPr/>
        </p:nvSpPr>
        <p:spPr>
          <a:xfrm>
            <a:off x="6753025" y="1896057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DD0B5-8BAA-4835-AA0B-96202836163B}"/>
              </a:ext>
            </a:extLst>
          </p:cNvPr>
          <p:cNvSpPr txBox="1"/>
          <p:nvPr/>
        </p:nvSpPr>
        <p:spPr>
          <a:xfrm>
            <a:off x="7637703" y="1896058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1482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(Перестановки)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B858E6-9113-4A38-9E2A-A5C69AB6021E}"/>
              </a:ext>
            </a:extLst>
          </p:cNvPr>
          <p:cNvGrpSpPr/>
          <p:nvPr/>
        </p:nvGrpSpPr>
        <p:grpSpPr>
          <a:xfrm>
            <a:off x="255736" y="1262843"/>
            <a:ext cx="3194342" cy="1037548"/>
            <a:chOff x="255736" y="894532"/>
            <a:chExt cx="3842316" cy="12480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73CE85E-B0C6-4324-AD9E-F4355FDC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37" b="50007"/>
            <a:stretch/>
          </p:blipFill>
          <p:spPr>
            <a:xfrm>
              <a:off x="255736" y="1041424"/>
              <a:ext cx="3842316" cy="1101123"/>
            </a:xfrm>
            <a:prstGeom prst="rect">
              <a:avLst/>
            </a:prstGeom>
          </p:spPr>
        </p:pic>
        <p:sp>
          <p:nvSpPr>
            <p:cNvPr id="3" name="Стрелка: вправо 2">
              <a:extLst>
                <a:ext uri="{FF2B5EF4-FFF2-40B4-BE49-F238E27FC236}">
                  <a16:creationId xmlns:a16="http://schemas.microsoft.com/office/drawing/2014/main" id="{D6331213-327D-4622-A740-80031FE9BB93}"/>
                </a:ext>
              </a:extLst>
            </p:cNvPr>
            <p:cNvSpPr/>
            <p:nvPr/>
          </p:nvSpPr>
          <p:spPr>
            <a:xfrm>
              <a:off x="1420812" y="894532"/>
              <a:ext cx="1350721" cy="146892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108000" rIns="36000" bIns="36000" rtlCol="0" anchor="t" anchorCtr="0"/>
            <a:lstStyle/>
            <a:p>
              <a:pPr marL="0" marR="0" indent="0" algn="l" defTabSz="1105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ru-RU" sz="1200" b="1" dirty="0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4A7F66-5E67-48ED-81F0-B24E1DAC810A}"/>
              </a:ext>
            </a:extLst>
          </p:cNvPr>
          <p:cNvSpPr/>
          <p:nvPr/>
        </p:nvSpPr>
        <p:spPr>
          <a:xfrm>
            <a:off x="132659" y="2538902"/>
            <a:ext cx="2768670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200" dirty="0"/>
              <a:t>Шаг 1:[(0,</a:t>
            </a:r>
            <a:r>
              <a:rPr lang="en-US" sz="1200" dirty="0"/>
              <a:t>1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6</a:t>
            </a:r>
            <a:r>
              <a:rPr lang="ru-RU" sz="1200" dirty="0"/>
              <a:t>,7)]</a:t>
            </a:r>
            <a:br>
              <a:rPr lang="ru-RU" sz="1200" dirty="0"/>
            </a:br>
            <a:r>
              <a:rPr lang="ru-RU" sz="1200" dirty="0"/>
              <a:t>Шаг 2:[(0,</a:t>
            </a:r>
            <a:r>
              <a:rPr lang="en-US" sz="1200" dirty="0"/>
              <a:t>3</a:t>
            </a:r>
            <a:r>
              <a:rPr lang="ru-RU" sz="1200" dirty="0"/>
              <a:t>),(1,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3:[(0,1),(2,3),(4,5),(6,7)]</a:t>
            </a:r>
            <a:br>
              <a:rPr lang="ru-RU" sz="1200" dirty="0"/>
            </a:br>
            <a:r>
              <a:rPr lang="ru-RU" sz="1200" dirty="0"/>
              <a:t>Шаг 4:[(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3</a:t>
            </a:r>
            <a:r>
              <a:rPr lang="ru-RU" sz="1200" dirty="0"/>
              <a:t>,</a:t>
            </a:r>
            <a:r>
              <a:rPr lang="en-US" sz="1200" dirty="0"/>
              <a:t>4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5:[(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6:[(0,1),(2,3),(4,5),(6,7)]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B10EF-69BD-4C09-B8A6-D9B4586E61E2}"/>
              </a:ext>
            </a:extLst>
          </p:cNvPr>
          <p:cNvSpPr txBox="1"/>
          <p:nvPr/>
        </p:nvSpPr>
        <p:spPr>
          <a:xfrm>
            <a:off x="255736" y="965699"/>
            <a:ext cx="3168109" cy="30845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Визуальное представление сети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810DF-69EB-4DAD-AAF0-44B9687D90B6}"/>
              </a:ext>
            </a:extLst>
          </p:cNvPr>
          <p:cNvSpPr txBox="1"/>
          <p:nvPr/>
        </p:nvSpPr>
        <p:spPr>
          <a:xfrm>
            <a:off x="211047" y="2294222"/>
            <a:ext cx="1903073" cy="30845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200" dirty="0"/>
              <a:t>Схема соединений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5B468E4-7543-4738-B01C-C68B0CA35BF9}"/>
              </a:ext>
            </a:extLst>
          </p:cNvPr>
          <p:cNvSpPr/>
          <p:nvPr/>
        </p:nvSpPr>
        <p:spPr>
          <a:xfrm>
            <a:off x="3829650" y="1258543"/>
            <a:ext cx="4612864" cy="116955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rgbClr val="6A9955"/>
                </a:solidFill>
                <a:latin typeface="Consolas" panose="020B0609020204030204" pitchFamily="49" charset="0"/>
              </a:rPr>
              <a:t>// Выровненные константы для перестановок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permute_step_1_1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permute_step_2_1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permute_step_2_2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6A8734-4A4D-4474-99BC-10983C853201}"/>
              </a:ext>
            </a:extLst>
          </p:cNvPr>
          <p:cNvSpPr txBox="1"/>
          <p:nvPr/>
        </p:nvSpPr>
        <p:spPr>
          <a:xfrm>
            <a:off x="3345456" y="2399150"/>
            <a:ext cx="5974538" cy="6144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Составление массива перестановок на примере</a:t>
            </a:r>
            <a:br>
              <a:rPr lang="ru-RU" sz="1400" dirty="0"/>
            </a:br>
            <a:r>
              <a:rPr lang="ru-RU" sz="1400" dirty="0"/>
              <a:t>Шага 4, в коде </a:t>
            </a:r>
            <a:r>
              <a:rPr lang="en-US" sz="1400" dirty="0">
                <a:solidFill>
                  <a:srgbClr val="62B5E5"/>
                </a:solidFill>
                <a:highlight>
                  <a:srgbClr val="1F1F1F"/>
                </a:highlight>
              </a:rPr>
              <a:t>permute_step_3_1</a:t>
            </a:r>
            <a:r>
              <a:rPr lang="ru-RU" sz="1400" dirty="0">
                <a:solidFill>
                  <a:srgbClr val="62B5E5"/>
                </a:solidFill>
                <a:highlight>
                  <a:srgbClr val="1F1F1F"/>
                </a:highlight>
              </a:rPr>
              <a:t> </a:t>
            </a:r>
            <a:r>
              <a:rPr lang="ru-RU" sz="1400" dirty="0"/>
              <a:t>: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C09FDF4-1EDA-4796-AAA9-89B37293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3471460"/>
            <a:ext cx="6656658" cy="123844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A0FAAD9-46ED-4039-AB60-FD7FFDDCFDEA}"/>
              </a:ext>
            </a:extLst>
          </p:cNvPr>
          <p:cNvSpPr/>
          <p:nvPr/>
        </p:nvSpPr>
        <p:spPr>
          <a:xfrm>
            <a:off x="6445825" y="2656610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Шаг 4:[(</a:t>
            </a:r>
            <a:r>
              <a:rPr lang="en-US" sz="1400" dirty="0">
                <a:solidFill>
                  <a:prstClr val="black"/>
                </a:solidFill>
              </a:rPr>
              <a:t>0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7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1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6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2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5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4</a:t>
            </a:r>
            <a:r>
              <a:rPr lang="ru-RU" sz="1400" dirty="0">
                <a:solidFill>
                  <a:prstClr val="black"/>
                </a:solidFill>
              </a:rPr>
              <a:t>)]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63118-A2E2-4F47-B5C7-5D9B98A05E7A}"/>
              </a:ext>
            </a:extLst>
          </p:cNvPr>
          <p:cNvSpPr txBox="1"/>
          <p:nvPr/>
        </p:nvSpPr>
        <p:spPr>
          <a:xfrm>
            <a:off x="3829649" y="965699"/>
            <a:ext cx="3781015" cy="26238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Итоговые массивы перестановок</a:t>
            </a:r>
          </a:p>
        </p:txBody>
      </p:sp>
    </p:spTree>
    <p:extLst>
      <p:ext uri="{BB962C8B-B14F-4D97-AF65-F5344CB8AC3E}">
        <p14:creationId xmlns:p14="http://schemas.microsoft.com/office/powerpoint/2010/main" val="3043263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(Маски смешения)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B858E6-9113-4A38-9E2A-A5C69AB6021E}"/>
              </a:ext>
            </a:extLst>
          </p:cNvPr>
          <p:cNvGrpSpPr/>
          <p:nvPr/>
        </p:nvGrpSpPr>
        <p:grpSpPr>
          <a:xfrm>
            <a:off x="255736" y="1262843"/>
            <a:ext cx="3194342" cy="1037548"/>
            <a:chOff x="255736" y="894532"/>
            <a:chExt cx="3842316" cy="12480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73CE85E-B0C6-4324-AD9E-F4355FDC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37" b="50007"/>
            <a:stretch/>
          </p:blipFill>
          <p:spPr>
            <a:xfrm>
              <a:off x="255736" y="1041424"/>
              <a:ext cx="3842316" cy="1101123"/>
            </a:xfrm>
            <a:prstGeom prst="rect">
              <a:avLst/>
            </a:prstGeom>
          </p:spPr>
        </p:pic>
        <p:sp>
          <p:nvSpPr>
            <p:cNvPr id="3" name="Стрелка: вправо 2">
              <a:extLst>
                <a:ext uri="{FF2B5EF4-FFF2-40B4-BE49-F238E27FC236}">
                  <a16:creationId xmlns:a16="http://schemas.microsoft.com/office/drawing/2014/main" id="{D6331213-327D-4622-A740-80031FE9BB93}"/>
                </a:ext>
              </a:extLst>
            </p:cNvPr>
            <p:cNvSpPr/>
            <p:nvPr/>
          </p:nvSpPr>
          <p:spPr>
            <a:xfrm>
              <a:off x="1420812" y="894532"/>
              <a:ext cx="1350721" cy="146892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108000" rIns="36000" bIns="36000" rtlCol="0" anchor="t" anchorCtr="0"/>
            <a:lstStyle/>
            <a:p>
              <a:pPr marL="0" marR="0" indent="0" algn="l" defTabSz="1105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ru-RU" sz="1200" b="1" dirty="0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4A7F66-5E67-48ED-81F0-B24E1DAC810A}"/>
              </a:ext>
            </a:extLst>
          </p:cNvPr>
          <p:cNvSpPr/>
          <p:nvPr/>
        </p:nvSpPr>
        <p:spPr>
          <a:xfrm>
            <a:off x="132659" y="2538902"/>
            <a:ext cx="2768670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200" dirty="0"/>
              <a:t>Шаг 1:[(0,</a:t>
            </a:r>
            <a:r>
              <a:rPr lang="en-US" sz="1200" dirty="0"/>
              <a:t>1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6</a:t>
            </a:r>
            <a:r>
              <a:rPr lang="ru-RU" sz="1200" dirty="0"/>
              <a:t>,7)]</a:t>
            </a:r>
            <a:br>
              <a:rPr lang="ru-RU" sz="1200" dirty="0"/>
            </a:br>
            <a:r>
              <a:rPr lang="ru-RU" sz="1200" dirty="0"/>
              <a:t>Шаг 2:[(0,</a:t>
            </a:r>
            <a:r>
              <a:rPr lang="en-US" sz="1200" dirty="0"/>
              <a:t>3</a:t>
            </a:r>
            <a:r>
              <a:rPr lang="ru-RU" sz="1200" dirty="0"/>
              <a:t>),(1,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3:[(0,1),(2,3),(4,5),(6,7)]</a:t>
            </a:r>
            <a:br>
              <a:rPr lang="ru-RU" sz="1200" dirty="0"/>
            </a:br>
            <a:r>
              <a:rPr lang="ru-RU" sz="1200" dirty="0"/>
              <a:t>Шаг 4:[(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3</a:t>
            </a:r>
            <a:r>
              <a:rPr lang="ru-RU" sz="1200" dirty="0"/>
              <a:t>,</a:t>
            </a:r>
            <a:r>
              <a:rPr lang="en-US" sz="1200" dirty="0"/>
              <a:t>4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5:[(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6:[(0,1),(2,3),(4,5),(6,7)]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B10EF-69BD-4C09-B8A6-D9B4586E61E2}"/>
              </a:ext>
            </a:extLst>
          </p:cNvPr>
          <p:cNvSpPr txBox="1"/>
          <p:nvPr/>
        </p:nvSpPr>
        <p:spPr>
          <a:xfrm>
            <a:off x="255736" y="965699"/>
            <a:ext cx="3168109" cy="30845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Визуальное представление сети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810DF-69EB-4DAD-AAF0-44B9687D90B6}"/>
              </a:ext>
            </a:extLst>
          </p:cNvPr>
          <p:cNvSpPr txBox="1"/>
          <p:nvPr/>
        </p:nvSpPr>
        <p:spPr>
          <a:xfrm>
            <a:off x="211047" y="2294222"/>
            <a:ext cx="1903073" cy="30845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200" dirty="0"/>
              <a:t>Схема соединений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6A8734-4A4D-4474-99BC-10983C853201}"/>
              </a:ext>
            </a:extLst>
          </p:cNvPr>
          <p:cNvSpPr txBox="1"/>
          <p:nvPr/>
        </p:nvSpPr>
        <p:spPr>
          <a:xfrm>
            <a:off x="3345456" y="2399150"/>
            <a:ext cx="5974538" cy="6144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Составление маски смешения на примере</a:t>
            </a:r>
            <a:br>
              <a:rPr lang="ru-RU" sz="1400" dirty="0"/>
            </a:br>
            <a:r>
              <a:rPr lang="ru-RU" sz="1400" dirty="0"/>
              <a:t>Шага 4: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A0FAAD9-46ED-4039-AB60-FD7FFDDCFDEA}"/>
              </a:ext>
            </a:extLst>
          </p:cNvPr>
          <p:cNvSpPr/>
          <p:nvPr/>
        </p:nvSpPr>
        <p:spPr>
          <a:xfrm>
            <a:off x="4097948" y="2653172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Шаг 4:[(</a:t>
            </a:r>
            <a:r>
              <a:rPr lang="en-US" sz="1400" dirty="0">
                <a:solidFill>
                  <a:prstClr val="black"/>
                </a:solidFill>
              </a:rPr>
              <a:t>0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7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1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6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2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5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4</a:t>
            </a:r>
            <a:r>
              <a:rPr lang="ru-RU" sz="1400" dirty="0">
                <a:solidFill>
                  <a:prstClr val="black"/>
                </a:solidFill>
              </a:rPr>
              <a:t>)]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D72DB4-1DD9-4252-8FA6-E832BF6D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02" y="2851985"/>
            <a:ext cx="5628749" cy="16411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8525C4-D4C6-4125-A7BF-BADC20A53E28}"/>
              </a:ext>
            </a:extLst>
          </p:cNvPr>
          <p:cNvSpPr/>
          <p:nvPr/>
        </p:nvSpPr>
        <p:spPr>
          <a:xfrm>
            <a:off x="5776219" y="4576607"/>
            <a:ext cx="1451038" cy="369332"/>
          </a:xfrm>
          <a:prstGeom prst="rect">
            <a:avLst/>
          </a:prstGeom>
          <a:solidFill>
            <a:srgbClr val="1F1F1F"/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0b11110000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059D8-2B56-42B9-974D-33A047CC0386}"/>
              </a:ext>
            </a:extLst>
          </p:cNvPr>
          <p:cNvSpPr txBox="1"/>
          <p:nvPr/>
        </p:nvSpPr>
        <p:spPr>
          <a:xfrm>
            <a:off x="3723975" y="4607385"/>
            <a:ext cx="2052244" cy="3980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Blend_mask_step4 =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6195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(Компаратор</a:t>
            </a:r>
            <a:r>
              <a:rPr lang="en-US" dirty="0">
                <a:cs typeface="Arial" panose="020B0604020202020204" pitchFamily="34" charset="0"/>
              </a:rPr>
              <a:t>)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82A19-AF2D-4301-BF0F-B79133524373}"/>
              </a:ext>
            </a:extLst>
          </p:cNvPr>
          <p:cNvSpPr txBox="1"/>
          <p:nvPr/>
        </p:nvSpPr>
        <p:spPr>
          <a:xfrm>
            <a:off x="133717" y="885698"/>
            <a:ext cx="3604673" cy="30045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компаратора</a:t>
            </a:r>
            <a:r>
              <a:rPr lang="en-US" sz="1400" dirty="0"/>
              <a:t> </a:t>
            </a:r>
            <a:r>
              <a:rPr lang="ru-RU" sz="1400" dirty="0"/>
              <a:t>для первого шага: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9D232B-0142-4CC0-A4A4-011084DDAECB}"/>
              </a:ext>
            </a:extLst>
          </p:cNvPr>
          <p:cNvSpPr/>
          <p:nvPr/>
        </p:nvSpPr>
        <p:spPr>
          <a:xfrm>
            <a:off x="133719" y="1186150"/>
            <a:ext cx="3556932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permute_step_1_1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endParaRPr lang="ru-RU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0b10101010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5A825B-FF83-4488-8FB8-D82F868F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96" y="885698"/>
            <a:ext cx="3329808" cy="1147853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AAF46D0-63DB-4F37-98D1-452E70C0F3DD}"/>
              </a:ext>
            </a:extLst>
          </p:cNvPr>
          <p:cNvSpPr/>
          <p:nvPr/>
        </p:nvSpPr>
        <p:spPr>
          <a:xfrm>
            <a:off x="4333299" y="1084387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C2A0B0-DAD9-426D-A9FA-3C9064D6B9A5}"/>
              </a:ext>
            </a:extLst>
          </p:cNvPr>
          <p:cNvSpPr/>
          <p:nvPr/>
        </p:nvSpPr>
        <p:spPr>
          <a:xfrm>
            <a:off x="4333299" y="1370917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3C84C0-E982-48D4-A9BA-14BDF00B371F}"/>
              </a:ext>
            </a:extLst>
          </p:cNvPr>
          <p:cNvSpPr/>
          <p:nvPr/>
        </p:nvSpPr>
        <p:spPr>
          <a:xfrm>
            <a:off x="4333299" y="1793726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8AED89-B07E-4BFF-B168-212075D50B95}"/>
              </a:ext>
            </a:extLst>
          </p:cNvPr>
          <p:cNvSpPr/>
          <p:nvPr/>
        </p:nvSpPr>
        <p:spPr>
          <a:xfrm>
            <a:off x="4333298" y="2212036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7CDED57-8E2D-493D-818C-E76FEA6AF342}"/>
              </a:ext>
            </a:extLst>
          </p:cNvPr>
          <p:cNvSpPr/>
          <p:nvPr/>
        </p:nvSpPr>
        <p:spPr>
          <a:xfrm>
            <a:off x="4333298" y="2538774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FBE001-14EC-4696-BFD0-839B0C21777C}"/>
              </a:ext>
            </a:extLst>
          </p:cNvPr>
          <p:cNvSpPr/>
          <p:nvPr/>
        </p:nvSpPr>
        <p:spPr>
          <a:xfrm>
            <a:off x="4333298" y="2948414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endParaRPr lang="ru-RU" sz="10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6AEF3EF-BA32-4877-91FB-0EF887DFF28F}"/>
              </a:ext>
            </a:extLst>
          </p:cNvPr>
          <p:cNvSpPr/>
          <p:nvPr/>
        </p:nvSpPr>
        <p:spPr>
          <a:xfrm>
            <a:off x="4333298" y="3280142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5582E9-4A08-4EF6-8EEB-570342F0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95" y="2033551"/>
            <a:ext cx="3307567" cy="227010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EBBB92B-7610-4D58-B0B9-20E257E4023F}"/>
              </a:ext>
            </a:extLst>
          </p:cNvPr>
          <p:cNvSpPr/>
          <p:nvPr/>
        </p:nvSpPr>
        <p:spPr>
          <a:xfrm>
            <a:off x="4333298" y="4059113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C81FFBB-8AD8-49CF-A7E8-FE4D7F18DD2C}"/>
              </a:ext>
            </a:extLst>
          </p:cNvPr>
          <p:cNvSpPr/>
          <p:nvPr/>
        </p:nvSpPr>
        <p:spPr>
          <a:xfrm>
            <a:off x="3826525" y="3587618"/>
            <a:ext cx="1837127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ru-RU" sz="800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DFB7732-2706-4B35-8D2E-93D57D2523F7}"/>
              </a:ext>
            </a:extLst>
          </p:cNvPr>
          <p:cNvCxnSpPr>
            <a:endCxn id="27" idx="1"/>
          </p:cNvCxnSpPr>
          <p:nvPr/>
        </p:nvCxnSpPr>
        <p:spPr>
          <a:xfrm flipV="1">
            <a:off x="2992916" y="3695340"/>
            <a:ext cx="833609" cy="44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33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(основная функция)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82A19-AF2D-4301-BF0F-B79133524373}"/>
              </a:ext>
            </a:extLst>
          </p:cNvPr>
          <p:cNvSpPr txBox="1"/>
          <p:nvPr/>
        </p:nvSpPr>
        <p:spPr>
          <a:xfrm>
            <a:off x="133717" y="885698"/>
            <a:ext cx="3604673" cy="30045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векторной части сортировки: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9D232B-0142-4CC0-A4A4-011084DDAECB}"/>
              </a:ext>
            </a:extLst>
          </p:cNvPr>
          <p:cNvSpPr/>
          <p:nvPr/>
        </p:nvSpPr>
        <p:spPr>
          <a:xfrm>
            <a:off x="133717" y="1375218"/>
            <a:ext cx="8559958" cy="3440851"/>
          </a:xfrm>
          <a:prstGeom prst="rect">
            <a:avLst/>
          </a:prstGeom>
          <a:solidFill>
            <a:schemeClr val="tx1"/>
          </a:solidFill>
        </p:spPr>
        <p:txBody>
          <a:bodyPr wrap="square" numCol="2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сортировки блоков по 8 элементов с использованием </a:t>
            </a:r>
            <a:r>
              <a:rPr lang="ru-RU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битонической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 сортировки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bitonic_sort_8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Используем выровненные команды для загрузки данных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Выравненная загрузка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Шаг 1: перестановка и минимизация/максимизация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permute_step_1_1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Шаг 2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permute_step_2_1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0b11001100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permute_step_2_2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Шаг 3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0b11110000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0b11001100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permute_step_3_3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Сохранение отсортированных данных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mm256_store_si256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8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985A-F60B-49C6-8B19-7C359A9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1CAF3C-2681-4215-8150-41B19C31F1AF}"/>
              </a:ext>
            </a:extLst>
          </p:cNvPr>
          <p:cNvSpPr/>
          <p:nvPr/>
        </p:nvSpPr>
        <p:spPr>
          <a:xfrm>
            <a:off x="1911302" y="1303556"/>
            <a:ext cx="5321395" cy="2031325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-O2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-march=native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05_net_sort_bench.c </a:t>
            </a:r>
          </a:p>
          <a:p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1000000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8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Consolas" panose="020B0609020204030204" pitchFamily="49" charset="0"/>
              </a:rPr>
              <a:t>152</a:t>
            </a: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(SISD): 0.204396 seconds</a:t>
            </a:r>
          </a:p>
          <a:p>
            <a:b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(SIMD): 0.138900 seconds</a:t>
            </a:r>
          </a:p>
          <a:p>
            <a:b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1.47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75377-BD91-483F-9450-C765DB826DAE}"/>
              </a:ext>
            </a:extLst>
          </p:cNvPr>
          <p:cNvSpPr txBox="1"/>
          <p:nvPr/>
        </p:nvSpPr>
        <p:spPr>
          <a:xfrm>
            <a:off x="1340662" y="3815729"/>
            <a:ext cx="6816749" cy="91057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Здесь мы можем наблюдать неточность таймера на коротких замерах.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Я бы больше верил процессорному счётчику, согласно которому ускорение примерно</a:t>
            </a:r>
            <a:r>
              <a:rPr lang="en-US" sz="1400" dirty="0"/>
              <a:t> </a:t>
            </a:r>
            <a:r>
              <a:rPr lang="ru-RU" sz="1400" dirty="0"/>
              <a:t>в 10 раз.</a:t>
            </a:r>
          </a:p>
        </p:txBody>
      </p:sp>
    </p:spTree>
    <p:extLst>
      <p:ext uri="{BB962C8B-B14F-4D97-AF65-F5344CB8AC3E}">
        <p14:creationId xmlns:p14="http://schemas.microsoft.com/office/powerpoint/2010/main" val="351495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985A-F60B-49C6-8B19-7C359A9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 (дополнительный пример)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1CAF3C-2681-4215-8150-41B19C31F1AF}"/>
              </a:ext>
            </a:extLst>
          </p:cNvPr>
          <p:cNvSpPr/>
          <p:nvPr/>
        </p:nvSpPr>
        <p:spPr>
          <a:xfrm>
            <a:off x="1400819" y="1203866"/>
            <a:ext cx="6342362" cy="3231654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-O2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-march=native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net_sort_adv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06_net_sort_bench_advanced.c </a:t>
            </a:r>
          </a:p>
          <a:p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net_sort_adv</a:t>
            </a:r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4096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430216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(SISD): 2.037263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361005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SISD_quicksort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): 1.709801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QUICK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302280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(SIMD): 1.431510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1.42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QUICKSORT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1.19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75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 и путевая карта выступления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48A8F-9348-447F-87E7-990939315AA7}"/>
              </a:ext>
            </a:extLst>
          </p:cNvPr>
          <p:cNvSpPr txBox="1"/>
          <p:nvPr/>
        </p:nvSpPr>
        <p:spPr>
          <a:xfrm>
            <a:off x="2175872" y="1458785"/>
            <a:ext cx="4792256" cy="288002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Краткий экскурс в </a:t>
            </a:r>
            <a:r>
              <a:rPr lang="en-US" sz="1400" dirty="0"/>
              <a:t>SIMD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Преимущества и ограничения </a:t>
            </a:r>
            <a:r>
              <a:rPr lang="en-US" sz="1400" dirty="0"/>
              <a:t>SIMD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Знакомство с </a:t>
            </a:r>
            <a:r>
              <a:rPr lang="en-US" sz="1400" dirty="0"/>
              <a:t>SIMD</a:t>
            </a:r>
            <a:r>
              <a:rPr lang="ru-RU" sz="1400" dirty="0"/>
              <a:t> </a:t>
            </a:r>
            <a:r>
              <a:rPr lang="en-US" sz="1400" dirty="0" err="1"/>
              <a:t>intrinsics</a:t>
            </a:r>
            <a:endParaRPr lang="ru-RU" sz="1400" dirty="0"/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Разбор примеров</a:t>
            </a:r>
            <a:r>
              <a:rPr lang="en-US" sz="1400" dirty="0"/>
              <a:t> </a:t>
            </a:r>
            <a:r>
              <a:rPr lang="ru-RU" sz="1400" dirty="0"/>
              <a:t>применения </a:t>
            </a:r>
            <a:r>
              <a:rPr lang="en-US" sz="1400" dirty="0"/>
              <a:t>SIMD</a:t>
            </a:r>
            <a:endParaRPr lang="ru-RU" sz="1400" dirty="0"/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Подводные камни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Использование </a:t>
            </a:r>
            <a:r>
              <a:rPr lang="en-US" sz="1400" dirty="0"/>
              <a:t>SIMD </a:t>
            </a:r>
            <a:r>
              <a:rPr lang="ru-RU" sz="1400" dirty="0"/>
              <a:t>в </a:t>
            </a:r>
            <a:r>
              <a:rPr lang="en-US" sz="1400" dirty="0"/>
              <a:t>PostgreSQL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Перспективные направления для оптимизации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/>
              <a:t>Q&amp;A</a:t>
            </a:r>
            <a:r>
              <a:rPr lang="ru-RU" sz="1400" dirty="0"/>
              <a:t> секция</a:t>
            </a:r>
            <a:br>
              <a:rPr lang="ru-RU" sz="1400" dirty="0"/>
            </a:br>
            <a:endParaRPr lang="ru-RU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Два мира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51FBC-5D72-47B7-A19F-31D8CE756E70}"/>
              </a:ext>
            </a:extLst>
          </p:cNvPr>
          <p:cNvSpPr txBox="1"/>
          <p:nvPr/>
        </p:nvSpPr>
        <p:spPr>
          <a:xfrm>
            <a:off x="280327" y="1137994"/>
            <a:ext cx="8349740" cy="364091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6445F-CC45-4ED9-A85F-61618BDA1611}"/>
              </a:ext>
            </a:extLst>
          </p:cNvPr>
          <p:cNvSpPr txBox="1"/>
          <p:nvPr/>
        </p:nvSpPr>
        <p:spPr>
          <a:xfrm>
            <a:off x="410480" y="1137994"/>
            <a:ext cx="2571420" cy="163091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Google Highway library</a:t>
            </a:r>
          </a:p>
        </p:txBody>
      </p:sp>
      <p:pic>
        <p:nvPicPr>
          <p:cNvPr id="3074" name="Picture 2" descr="What Is A CPU and What Does It Do?">
            <a:extLst>
              <a:ext uri="{FF2B5EF4-FFF2-40B4-BE49-F238E27FC236}">
                <a16:creationId xmlns:a16="http://schemas.microsoft.com/office/drawing/2014/main" id="{2993FE59-816F-41B6-8DE2-CA16A2EBA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r="11304"/>
          <a:stretch/>
        </p:blipFill>
        <p:spPr bwMode="auto">
          <a:xfrm>
            <a:off x="872751" y="2837931"/>
            <a:ext cx="2173996" cy="18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EC6869-1889-4DF6-80DC-3BC37BA75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6" t="3861" r="17790" b="5359"/>
          <a:stretch/>
        </p:blipFill>
        <p:spPr>
          <a:xfrm>
            <a:off x="5809561" y="2805198"/>
            <a:ext cx="2291938" cy="19292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2912A-B11E-43B9-AC1D-5F9C6F8C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3" y="1465783"/>
            <a:ext cx="1510926" cy="8073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9EE5EF-2676-42F9-A234-3C3DB9EA9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191" y="2266760"/>
            <a:ext cx="2459569" cy="5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8F5D-199A-4AA9-B547-08F2C2857636}"/>
              </a:ext>
            </a:extLst>
          </p:cNvPr>
          <p:cNvSpPr txBox="1"/>
          <p:nvPr/>
        </p:nvSpPr>
        <p:spPr>
          <a:xfrm>
            <a:off x="2873050" y="1980263"/>
            <a:ext cx="1472588" cy="40206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Peloton DB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BDD12E-B43D-4628-AA16-FA2097FC3749}"/>
              </a:ext>
            </a:extLst>
          </p:cNvPr>
          <p:cNvSpPr/>
          <p:nvPr/>
        </p:nvSpPr>
        <p:spPr>
          <a:xfrm>
            <a:off x="5335244" y="1137994"/>
            <a:ext cx="1058110" cy="323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PG-Strom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D7BCA32-D548-4C56-AD76-9F3FFFC979C6}"/>
              </a:ext>
            </a:extLst>
          </p:cNvPr>
          <p:cNvSpPr/>
          <p:nvPr/>
        </p:nvSpPr>
        <p:spPr>
          <a:xfrm>
            <a:off x="7181965" y="1949662"/>
            <a:ext cx="787331" cy="323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 err="1"/>
              <a:t>Brytlyt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F2DBBE-02BA-48AB-9BF9-4149BFD34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3465" y="1461480"/>
            <a:ext cx="1833792" cy="4772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F9BCA5-19D5-4309-9985-082C20AC3A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28" t="33954" r="28715" b="34093"/>
          <a:stretch/>
        </p:blipFill>
        <p:spPr>
          <a:xfrm>
            <a:off x="7011277" y="2273148"/>
            <a:ext cx="1231240" cy="4875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201A6A-3D69-45A5-BF10-F995FF0FB80F}"/>
              </a:ext>
            </a:extLst>
          </p:cNvPr>
          <p:cNvSpPr txBox="1"/>
          <p:nvPr/>
        </p:nvSpPr>
        <p:spPr>
          <a:xfrm>
            <a:off x="1716020" y="4731571"/>
            <a:ext cx="547171" cy="26813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CPU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6CCA4-B318-4D69-BAE1-408155673E97}"/>
              </a:ext>
            </a:extLst>
          </p:cNvPr>
          <p:cNvSpPr txBox="1"/>
          <p:nvPr/>
        </p:nvSpPr>
        <p:spPr>
          <a:xfrm>
            <a:off x="6737691" y="4709883"/>
            <a:ext cx="547171" cy="19910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GPU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99910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Секция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D956F-3F5B-4BB1-ADA9-48D5B065D576}"/>
              </a:ext>
            </a:extLst>
          </p:cNvPr>
          <p:cNvSpPr txBox="1"/>
          <p:nvPr/>
        </p:nvSpPr>
        <p:spPr>
          <a:xfrm>
            <a:off x="1762055" y="2249164"/>
            <a:ext cx="5619889" cy="7663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2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3906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689624-7AA4-4E3E-8138-195753B8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506400"/>
            <a:ext cx="6888955" cy="908453"/>
          </a:xfrm>
        </p:spPr>
        <p:txBody>
          <a:bodyPr>
            <a:normAutofit/>
          </a:bodyPr>
          <a:lstStyle/>
          <a:p>
            <a:r>
              <a:rPr lang="ru-RU" sz="2500" dirty="0"/>
              <a:t>Мы ищем таланты!</a:t>
            </a:r>
            <a:endParaRPr lang="en-US" sz="2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E9719-2579-4C0F-9CDE-577799A8E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40" y="2011090"/>
            <a:ext cx="6888954" cy="911298"/>
          </a:xfrm>
        </p:spPr>
        <p:txBody>
          <a:bodyPr/>
          <a:lstStyle/>
          <a:p>
            <a:r>
              <a:rPr lang="en-US" sz="1072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https://tantorlabs.ru/</a:t>
            </a:r>
            <a:r>
              <a:rPr lang="en-US" sz="1072" dirty="0"/>
              <a:t>   </a:t>
            </a:r>
          </a:p>
          <a:p>
            <a:r>
              <a:rPr lang="en-US" sz="1072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info@tantorlabs.ru</a:t>
            </a:r>
            <a:r>
              <a:rPr lang="en-US" sz="1072" dirty="0"/>
              <a:t>  </a:t>
            </a:r>
          </a:p>
          <a:p>
            <a:br>
              <a:rPr lang="en-US" sz="1072" dirty="0"/>
            </a:br>
            <a:r>
              <a:rPr lang="en-US" sz="1072" dirty="0"/>
              <a:t>+7 495 787 51 78</a:t>
            </a:r>
          </a:p>
        </p:txBody>
      </p:sp>
      <p:pic>
        <p:nvPicPr>
          <p:cNvPr id="6" name="Google Shape;556;p36">
            <a:extLst>
              <a:ext uri="{FF2B5EF4-FFF2-40B4-BE49-F238E27FC236}">
                <a16:creationId xmlns:a16="http://schemas.microsoft.com/office/drawing/2014/main" id="{DE1672BD-88E0-48E6-9BF6-99E3AC1E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110" t="4591" b="11848"/>
          <a:stretch>
            <a:fillRect/>
          </a:stretch>
        </p:blipFill>
        <p:spPr>
          <a:xfrm flipH="1">
            <a:off x="1663359" y="-8369"/>
            <a:ext cx="7480642" cy="51517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6246BB-4602-48F2-9610-11977FEEF15D}"/>
              </a:ext>
            </a:extLst>
          </p:cNvPr>
          <p:cNvGrpSpPr/>
          <p:nvPr/>
        </p:nvGrpSpPr>
        <p:grpSpPr>
          <a:xfrm>
            <a:off x="588940" y="4007274"/>
            <a:ext cx="1592969" cy="629826"/>
            <a:chOff x="2108783" y="1009650"/>
            <a:chExt cx="2642520" cy="104479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7AAE4E-094A-4250-93CB-EABC5CDCDB09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443231-BDD0-4496-9219-52DD2405FE64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1328CE-3E68-4BDB-99B6-5052C34B5547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8397C2-B931-4CF8-BA10-16ABF9679927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EAE325-BEB7-4626-9589-9C70BDAF6EF9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A45CC3-631B-424C-A9EB-6856D29B0989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1538FC-CCE3-4286-ADBD-7911D6FBB264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2B1081-C3AB-45EC-A786-111DDB906CFD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</p:grpSp>
      <p:sp>
        <p:nvSpPr>
          <p:cNvPr id="18" name="Graphic 20">
            <a:extLst>
              <a:ext uri="{FF2B5EF4-FFF2-40B4-BE49-F238E27FC236}">
                <a16:creationId xmlns:a16="http://schemas.microsoft.com/office/drawing/2014/main" id="{3E2B6E25-A55D-4134-9D6D-9113B263B7D3}"/>
              </a:ext>
            </a:extLst>
          </p:cNvPr>
          <p:cNvSpPr/>
          <p:nvPr/>
        </p:nvSpPr>
        <p:spPr>
          <a:xfrm>
            <a:off x="3782334" y="181137"/>
            <a:ext cx="1224063" cy="1224063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>
              <a:alpha val="14000"/>
            </a:schemeClr>
          </a:solidFill>
          <a:ln w="1972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1658" tIns="40829" rIns="81658" bIns="408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23589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Идеологии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(SIMD)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(SISD)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0C99AEA1-6666-42D4-8FCB-19AD26C96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66452"/>
              </p:ext>
            </p:extLst>
          </p:nvPr>
        </p:nvGraphicFramePr>
        <p:xfrm>
          <a:off x="859800" y="800217"/>
          <a:ext cx="7424399" cy="412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4" r:id="rId4" imgW="28076040" imgH="15618960" progId="">
                  <p:embed/>
                </p:oleObj>
              </mc:Choice>
              <mc:Fallback>
                <p:oleObj r:id="rId4" imgW="28076040" imgH="1561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800" y="800217"/>
                        <a:ext cx="7424399" cy="412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2FB40D-4022-497D-80D6-B833ADC57784}"/>
              </a:ext>
            </a:extLst>
          </p:cNvPr>
          <p:cNvSpPr txBox="1"/>
          <p:nvPr/>
        </p:nvSpPr>
        <p:spPr>
          <a:xfrm rot="18726155">
            <a:off x="1794103" y="1594745"/>
            <a:ext cx="180975" cy="2286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+</a:t>
            </a:r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546ED-82E8-490B-A537-7BB73BD19733}"/>
              </a:ext>
            </a:extLst>
          </p:cNvPr>
          <p:cNvSpPr txBox="1"/>
          <p:nvPr/>
        </p:nvSpPr>
        <p:spPr>
          <a:xfrm>
            <a:off x="3946525" y="1250950"/>
            <a:ext cx="257175" cy="314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AAA77-D05E-4BDD-A908-06442E4C8B2B}"/>
              </a:ext>
            </a:extLst>
          </p:cNvPr>
          <p:cNvSpPr txBox="1"/>
          <p:nvPr/>
        </p:nvSpPr>
        <p:spPr>
          <a:xfrm>
            <a:off x="3705225" y="1377950"/>
            <a:ext cx="290947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C967-B414-43D3-A9E3-DC2CC2C47459}"/>
              </a:ext>
            </a:extLst>
          </p:cNvPr>
          <p:cNvSpPr txBox="1"/>
          <p:nvPr/>
        </p:nvSpPr>
        <p:spPr>
          <a:xfrm rot="2597096">
            <a:off x="3604002" y="1414036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45A90-C939-43D7-ABFA-64FDD5480DB6}"/>
              </a:ext>
            </a:extLst>
          </p:cNvPr>
          <p:cNvSpPr txBox="1"/>
          <p:nvPr/>
        </p:nvSpPr>
        <p:spPr>
          <a:xfrm rot="2597096">
            <a:off x="3429304" y="1586055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5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7ED-F4CD-4E9B-8601-DD71DAD02268}"/>
              </a:ext>
            </a:extLst>
          </p:cNvPr>
          <p:cNvSpPr txBox="1"/>
          <p:nvPr/>
        </p:nvSpPr>
        <p:spPr>
          <a:xfrm>
            <a:off x="3911600" y="1471612"/>
            <a:ext cx="635000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7642-0A33-43F0-99D8-09F247529BF3}"/>
              </a:ext>
            </a:extLst>
          </p:cNvPr>
          <p:cNvSpPr txBox="1"/>
          <p:nvPr/>
        </p:nvSpPr>
        <p:spPr>
          <a:xfrm rot="2677187">
            <a:off x="3504437" y="1264719"/>
            <a:ext cx="185773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F9A8-664B-4F10-99C9-5862A105748A}"/>
              </a:ext>
            </a:extLst>
          </p:cNvPr>
          <p:cNvSpPr txBox="1"/>
          <p:nvPr/>
        </p:nvSpPr>
        <p:spPr>
          <a:xfrm>
            <a:off x="3111500" y="1511300"/>
            <a:ext cx="290947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1AB08-68BB-4E26-A5E4-46F2D223B033}"/>
              </a:ext>
            </a:extLst>
          </p:cNvPr>
          <p:cNvSpPr txBox="1"/>
          <p:nvPr/>
        </p:nvSpPr>
        <p:spPr>
          <a:xfrm rot="2644590">
            <a:off x="3295475" y="1451236"/>
            <a:ext cx="187672" cy="233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0CA1A-4309-4CDE-AA5E-4DC8B9A85FC3}"/>
              </a:ext>
            </a:extLst>
          </p:cNvPr>
          <p:cNvSpPr txBox="1"/>
          <p:nvPr/>
        </p:nvSpPr>
        <p:spPr>
          <a:xfrm>
            <a:off x="2387599" y="3081337"/>
            <a:ext cx="231775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D8324-2AD3-40E8-845C-9BB63CC3F305}"/>
              </a:ext>
            </a:extLst>
          </p:cNvPr>
          <p:cNvSpPr txBox="1"/>
          <p:nvPr/>
        </p:nvSpPr>
        <p:spPr>
          <a:xfrm>
            <a:off x="2623533" y="3121025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7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C2B16-2425-461E-9ED7-1ACFA6EEE944}"/>
              </a:ext>
            </a:extLst>
          </p:cNvPr>
          <p:cNvSpPr txBox="1"/>
          <p:nvPr/>
        </p:nvSpPr>
        <p:spPr>
          <a:xfrm>
            <a:off x="7337259" y="800217"/>
            <a:ext cx="863931" cy="31815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Vector_a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C102D-0467-4D9D-909A-6E2ACB0B0B71}"/>
              </a:ext>
            </a:extLst>
          </p:cNvPr>
          <p:cNvSpPr txBox="1"/>
          <p:nvPr/>
        </p:nvSpPr>
        <p:spPr>
          <a:xfrm>
            <a:off x="7769225" y="1225549"/>
            <a:ext cx="927100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Vector_b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52E77E-C1FC-4D87-B178-A109A32227B6}"/>
              </a:ext>
            </a:extLst>
          </p:cNvPr>
          <p:cNvSpPr txBox="1"/>
          <p:nvPr/>
        </p:nvSpPr>
        <p:spPr>
          <a:xfrm>
            <a:off x="5743575" y="3917951"/>
            <a:ext cx="1117600" cy="228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8BE12-9331-4A24-A1EE-D61EE2A307A2}"/>
              </a:ext>
            </a:extLst>
          </p:cNvPr>
          <p:cNvSpPr txBox="1"/>
          <p:nvPr/>
        </p:nvSpPr>
        <p:spPr>
          <a:xfrm>
            <a:off x="5822950" y="3917950"/>
            <a:ext cx="889000" cy="228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Vector_c</a:t>
            </a:r>
            <a:endParaRPr lang="ru-RU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0CF48-8762-473E-A523-90F9BD6F9BE4}"/>
              </a:ext>
            </a:extLst>
          </p:cNvPr>
          <p:cNvSpPr txBox="1"/>
          <p:nvPr/>
        </p:nvSpPr>
        <p:spPr>
          <a:xfrm rot="2597096">
            <a:off x="6944615" y="1442284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DA28A-1741-4584-B2D3-2EE8FE4DDAD7}"/>
              </a:ext>
            </a:extLst>
          </p:cNvPr>
          <p:cNvSpPr txBox="1"/>
          <p:nvPr/>
        </p:nvSpPr>
        <p:spPr>
          <a:xfrm rot="18726155">
            <a:off x="5413126" y="1498803"/>
            <a:ext cx="294106" cy="2286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‘+’</a:t>
            </a:r>
            <a:endParaRPr lang="ru-R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4025D-591A-4C07-862C-CAA00AF440BB}"/>
              </a:ext>
            </a:extLst>
          </p:cNvPr>
          <p:cNvSpPr txBox="1"/>
          <p:nvPr/>
        </p:nvSpPr>
        <p:spPr>
          <a:xfrm>
            <a:off x="6505575" y="1471612"/>
            <a:ext cx="206375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5639F-D990-450C-BADA-0EE3EB19CA8A}"/>
              </a:ext>
            </a:extLst>
          </p:cNvPr>
          <p:cNvSpPr txBox="1"/>
          <p:nvPr/>
        </p:nvSpPr>
        <p:spPr>
          <a:xfrm rot="2747983">
            <a:off x="6383999" y="1433125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a[0]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A3171-496E-4AA1-AC6A-B2EEE16C8765}"/>
              </a:ext>
            </a:extLst>
          </p:cNvPr>
          <p:cNvSpPr txBox="1"/>
          <p:nvPr/>
        </p:nvSpPr>
        <p:spPr>
          <a:xfrm rot="2747983">
            <a:off x="6553136" y="1285613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a[1]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089C3F-3B30-4C4F-8FCF-9D70050AD04E}"/>
              </a:ext>
            </a:extLst>
          </p:cNvPr>
          <p:cNvSpPr txBox="1"/>
          <p:nvPr/>
        </p:nvSpPr>
        <p:spPr>
          <a:xfrm rot="2747983">
            <a:off x="6755535" y="1098440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a[2]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72CB6-F168-4AEB-B4BB-C8AB75D6794F}"/>
              </a:ext>
            </a:extLst>
          </p:cNvPr>
          <p:cNvSpPr txBox="1"/>
          <p:nvPr/>
        </p:nvSpPr>
        <p:spPr>
          <a:xfrm rot="2747983">
            <a:off x="6966320" y="902535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a[3]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91C2A3-E9B1-4377-BF8E-2C40B8337FAF}"/>
              </a:ext>
            </a:extLst>
          </p:cNvPr>
          <p:cNvSpPr txBox="1"/>
          <p:nvPr/>
        </p:nvSpPr>
        <p:spPr>
          <a:xfrm rot="2597096">
            <a:off x="7691893" y="2104978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875DC-E8E7-46F5-85EB-481D3BA0DB72}"/>
              </a:ext>
            </a:extLst>
          </p:cNvPr>
          <p:cNvSpPr txBox="1"/>
          <p:nvPr/>
        </p:nvSpPr>
        <p:spPr>
          <a:xfrm>
            <a:off x="7252853" y="2134306"/>
            <a:ext cx="206375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1ADA1-366C-40FF-918F-C8296C9E9184}"/>
              </a:ext>
            </a:extLst>
          </p:cNvPr>
          <p:cNvSpPr txBox="1"/>
          <p:nvPr/>
        </p:nvSpPr>
        <p:spPr>
          <a:xfrm rot="2659720">
            <a:off x="7101041" y="2133562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b[0]</a:t>
            </a:r>
            <a:endParaRPr lang="ru-RU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874899-B4CF-45A1-BE41-689B28924326}"/>
              </a:ext>
            </a:extLst>
          </p:cNvPr>
          <p:cNvSpPr txBox="1"/>
          <p:nvPr/>
        </p:nvSpPr>
        <p:spPr>
          <a:xfrm rot="2597362">
            <a:off x="7271157" y="1943501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b[1]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19125F-F44F-4F3D-A566-8DB0AA1329C9}"/>
              </a:ext>
            </a:extLst>
          </p:cNvPr>
          <p:cNvSpPr txBox="1"/>
          <p:nvPr/>
        </p:nvSpPr>
        <p:spPr>
          <a:xfrm rot="2567623">
            <a:off x="7420948" y="1737141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b[2]</a:t>
            </a:r>
            <a:endParaRPr lang="ru-R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63B1F-87C3-48C4-AB67-2532635F08BF}"/>
              </a:ext>
            </a:extLst>
          </p:cNvPr>
          <p:cNvSpPr txBox="1"/>
          <p:nvPr/>
        </p:nvSpPr>
        <p:spPr>
          <a:xfrm rot="2599602">
            <a:off x="7599370" y="1551994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b[3]</a:t>
            </a:r>
            <a:endParaRPr lang="ru-RU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0F8A0-3C5E-42DA-AE14-CBCAFF91E234}"/>
              </a:ext>
            </a:extLst>
          </p:cNvPr>
          <p:cNvSpPr txBox="1"/>
          <p:nvPr/>
        </p:nvSpPr>
        <p:spPr>
          <a:xfrm rot="2597096">
            <a:off x="7127107" y="1621386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7</a:t>
            </a:r>
            <a:endParaRPr lang="ru-RU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2686C-4A6C-486C-8707-B043F55EEC9B}"/>
              </a:ext>
            </a:extLst>
          </p:cNvPr>
          <p:cNvSpPr txBox="1"/>
          <p:nvPr/>
        </p:nvSpPr>
        <p:spPr>
          <a:xfrm rot="2597096">
            <a:off x="7126221" y="1254959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5</a:t>
            </a:r>
            <a:endParaRPr lang="ru-RU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9E7665-FC3A-4357-8265-57D789CC32D9}"/>
              </a:ext>
            </a:extLst>
          </p:cNvPr>
          <p:cNvSpPr txBox="1"/>
          <p:nvPr/>
        </p:nvSpPr>
        <p:spPr>
          <a:xfrm rot="2597096">
            <a:off x="7325578" y="1460730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3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015D16-0F31-447B-AE6E-32B9D4233565}"/>
              </a:ext>
            </a:extLst>
          </p:cNvPr>
          <p:cNvSpPr txBox="1"/>
          <p:nvPr/>
        </p:nvSpPr>
        <p:spPr>
          <a:xfrm rot="2597096">
            <a:off x="7302969" y="1094030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5E6A9-A50C-42F2-9926-359AB3F4F96A}"/>
              </a:ext>
            </a:extLst>
          </p:cNvPr>
          <p:cNvSpPr txBox="1"/>
          <p:nvPr/>
        </p:nvSpPr>
        <p:spPr>
          <a:xfrm rot="2597096">
            <a:off x="7486532" y="1279958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1</a:t>
            </a:r>
            <a:endParaRPr lang="ru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0392B-7C9B-4EE7-9F7D-0E90A990637D}"/>
              </a:ext>
            </a:extLst>
          </p:cNvPr>
          <p:cNvSpPr txBox="1"/>
          <p:nvPr/>
        </p:nvSpPr>
        <p:spPr>
          <a:xfrm rot="2597096">
            <a:off x="6791705" y="1607522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050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0C7F7-C877-4F76-BDC2-F9F76DDB9BAC}"/>
              </a:ext>
            </a:extLst>
          </p:cNvPr>
          <p:cNvSpPr txBox="1"/>
          <p:nvPr/>
        </p:nvSpPr>
        <p:spPr>
          <a:xfrm rot="2597096">
            <a:off x="6978418" y="1793982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50" dirty="0"/>
              <a:t>2</a:t>
            </a:r>
            <a:endParaRPr lang="ru-RU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8C2BA8-1ED1-41E4-B70F-28A722DF6759}"/>
              </a:ext>
            </a:extLst>
          </p:cNvPr>
          <p:cNvSpPr txBox="1"/>
          <p:nvPr/>
        </p:nvSpPr>
        <p:spPr>
          <a:xfrm>
            <a:off x="5691264" y="3611562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C[0]</a:t>
            </a:r>
            <a:endParaRPr lang="ru-RU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A2A9F1-5A32-4241-96B8-BF917477514F}"/>
              </a:ext>
            </a:extLst>
          </p:cNvPr>
          <p:cNvSpPr txBox="1"/>
          <p:nvPr/>
        </p:nvSpPr>
        <p:spPr>
          <a:xfrm>
            <a:off x="5691264" y="3354755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C[1]</a:t>
            </a:r>
            <a:endParaRPr lang="ru-RU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EB7E36-1ED9-4A46-B7C4-DF9AAA9DE3AF}"/>
              </a:ext>
            </a:extLst>
          </p:cNvPr>
          <p:cNvSpPr txBox="1"/>
          <p:nvPr/>
        </p:nvSpPr>
        <p:spPr>
          <a:xfrm>
            <a:off x="5697614" y="3110464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C[2]</a:t>
            </a:r>
            <a:endParaRPr lang="ru-RU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34D465-C142-4582-9C5D-B02EEBC5CB3B}"/>
              </a:ext>
            </a:extLst>
          </p:cNvPr>
          <p:cNvSpPr txBox="1"/>
          <p:nvPr/>
        </p:nvSpPr>
        <p:spPr>
          <a:xfrm>
            <a:off x="5691264" y="2865128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C[3]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9BEEEF-8270-43D5-B5AB-FA2783A896B2}"/>
              </a:ext>
            </a:extLst>
          </p:cNvPr>
          <p:cNvSpPr txBox="1"/>
          <p:nvPr/>
        </p:nvSpPr>
        <p:spPr>
          <a:xfrm>
            <a:off x="6153150" y="3615971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4C204-6816-4A5C-9167-A35630B314E7}"/>
              </a:ext>
            </a:extLst>
          </p:cNvPr>
          <p:cNvSpPr txBox="1"/>
          <p:nvPr/>
        </p:nvSpPr>
        <p:spPr>
          <a:xfrm>
            <a:off x="6150961" y="3354754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9</a:t>
            </a:r>
            <a:endParaRPr lang="ru-RU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5F1AC1-E2CD-4160-AD35-FCBA23390B5C}"/>
              </a:ext>
            </a:extLst>
          </p:cNvPr>
          <p:cNvSpPr txBox="1"/>
          <p:nvPr/>
        </p:nvSpPr>
        <p:spPr>
          <a:xfrm>
            <a:off x="6150961" y="3109418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8</a:t>
            </a:r>
            <a:endParaRPr lang="ru-RU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3D755-F031-4AD3-A1A8-70D3BF84BBF0}"/>
              </a:ext>
            </a:extLst>
          </p:cNvPr>
          <p:cNvSpPr txBox="1"/>
          <p:nvPr/>
        </p:nvSpPr>
        <p:spPr>
          <a:xfrm>
            <a:off x="6150961" y="2866171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3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4411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всё начиналось?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5B937-3661-4E09-A519-99D4032B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628" r="5059" b="10319"/>
          <a:stretch/>
        </p:blipFill>
        <p:spPr>
          <a:xfrm>
            <a:off x="52753" y="1060938"/>
            <a:ext cx="4825165" cy="3358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B022-43CB-4F56-9D66-0EEFA5EB2958}"/>
              </a:ext>
            </a:extLst>
          </p:cNvPr>
          <p:cNvSpPr txBox="1"/>
          <p:nvPr/>
        </p:nvSpPr>
        <p:spPr>
          <a:xfrm>
            <a:off x="4877917" y="1060938"/>
            <a:ext cx="4213329" cy="225770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Основные вехи и года их появления: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MMX	</a:t>
            </a:r>
            <a:r>
              <a:rPr lang="ru-RU" sz="1100" dirty="0"/>
              <a:t>1997 год</a:t>
            </a:r>
            <a:r>
              <a:rPr lang="en-US" sz="1100" dirty="0"/>
              <a:t> (Intel Pentium MMX)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SSE	</a:t>
            </a:r>
            <a:r>
              <a:rPr lang="ru-RU" sz="1100" dirty="0"/>
              <a:t>1999 год (</a:t>
            </a:r>
            <a:r>
              <a:rPr lang="ru-RU" sz="1100" dirty="0" err="1"/>
              <a:t>Intel</a:t>
            </a:r>
            <a:r>
              <a:rPr lang="ru-RU" sz="1100" dirty="0"/>
              <a:t> </a:t>
            </a:r>
            <a:r>
              <a:rPr lang="ru-RU" sz="1100" dirty="0" err="1"/>
              <a:t>Pentium</a:t>
            </a:r>
            <a:r>
              <a:rPr lang="ru-RU" sz="1100" dirty="0"/>
              <a:t> III)</a:t>
            </a:r>
            <a:br>
              <a:rPr lang="en-US" sz="1400" dirty="0"/>
            </a:br>
            <a:r>
              <a:rPr lang="en-US" sz="1400" dirty="0"/>
              <a:t>SSE4.2</a:t>
            </a:r>
            <a:r>
              <a:rPr lang="ru-RU" sz="1400" dirty="0"/>
              <a:t> </a:t>
            </a:r>
            <a:r>
              <a:rPr lang="en-US" sz="1400" dirty="0"/>
              <a:t> 	</a:t>
            </a:r>
            <a:r>
              <a:rPr lang="ru-RU" sz="1050" dirty="0"/>
              <a:t>2008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Core</a:t>
            </a:r>
            <a:r>
              <a:rPr lang="ru-RU" sz="1050" dirty="0"/>
              <a:t> i7)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AVX</a:t>
            </a:r>
            <a:r>
              <a:rPr lang="ru-RU" sz="1400" b="1" dirty="0"/>
              <a:t> </a:t>
            </a:r>
            <a:r>
              <a:rPr lang="en-US" sz="1400" dirty="0"/>
              <a:t>	</a:t>
            </a:r>
            <a:r>
              <a:rPr lang="ru-RU" sz="1050" dirty="0"/>
              <a:t>2011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Sandy</a:t>
            </a:r>
            <a:r>
              <a:rPr lang="ru-RU" sz="1050" dirty="0"/>
              <a:t> </a:t>
            </a:r>
            <a:r>
              <a:rPr lang="ru-RU" sz="1050" dirty="0" err="1"/>
              <a:t>Bridge</a:t>
            </a:r>
            <a:r>
              <a:rPr lang="ru-RU" sz="1050" dirty="0"/>
              <a:t>)</a:t>
            </a:r>
            <a:br>
              <a:rPr lang="en-US" sz="1050" dirty="0"/>
            </a:br>
            <a:r>
              <a:rPr lang="en-US" sz="1400" dirty="0"/>
              <a:t>AVX2</a:t>
            </a:r>
            <a:r>
              <a:rPr lang="ru-RU" sz="1400" dirty="0"/>
              <a:t> </a:t>
            </a:r>
            <a:r>
              <a:rPr lang="en-US" sz="1400" dirty="0"/>
              <a:t>	</a:t>
            </a:r>
            <a:r>
              <a:rPr lang="ru-RU" sz="1050" dirty="0"/>
              <a:t>2013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Haswell</a:t>
            </a:r>
            <a:r>
              <a:rPr lang="ru-RU" sz="1050" dirty="0"/>
              <a:t>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AVX512F</a:t>
            </a:r>
            <a:r>
              <a:rPr lang="ru-RU" sz="1400" b="1" dirty="0"/>
              <a:t>	</a:t>
            </a:r>
            <a:r>
              <a:rPr lang="ru-RU" sz="1050" dirty="0"/>
              <a:t>2016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Xeon</a:t>
            </a:r>
            <a:r>
              <a:rPr lang="ru-RU" sz="1050" dirty="0"/>
              <a:t> </a:t>
            </a:r>
            <a:r>
              <a:rPr lang="ru-RU" sz="1050" dirty="0" err="1"/>
              <a:t>Phi</a:t>
            </a:r>
            <a:r>
              <a:rPr lang="ru-RU" sz="1050" dirty="0"/>
              <a:t> и 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Skylake</a:t>
            </a:r>
            <a:r>
              <a:rPr lang="ru-RU" sz="1050" dirty="0"/>
              <a:t>-SP)</a:t>
            </a:r>
          </a:p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ru-RU" sz="1400" dirty="0"/>
              <a:t> </a:t>
            </a:r>
            <a:r>
              <a:rPr lang="en-US" sz="1400" dirty="0"/>
              <a:t>AMD:</a:t>
            </a: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9305A-6D55-4819-BAF7-1DA7665DFF87}"/>
              </a:ext>
            </a:extLst>
          </p:cNvPr>
          <p:cNvSpPr txBox="1"/>
          <p:nvPr/>
        </p:nvSpPr>
        <p:spPr>
          <a:xfrm>
            <a:off x="207045" y="4567036"/>
            <a:ext cx="4226656" cy="27239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Пирамида развития </a:t>
            </a:r>
            <a:r>
              <a:rPr lang="en-US" sz="1400" dirty="0" err="1"/>
              <a:t>Simd</a:t>
            </a:r>
            <a:r>
              <a:rPr lang="ru-RU" sz="1400" dirty="0"/>
              <a:t> на </a:t>
            </a:r>
            <a:r>
              <a:rPr lang="en-US" sz="1400" dirty="0"/>
              <a:t>CPU</a:t>
            </a:r>
            <a:endParaRPr lang="ru-RU" sz="1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824F515-B3EF-49B3-94C1-5F3DB600C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918" y="3447831"/>
            <a:ext cx="471029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MMX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1997 год (AMD K6-2)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3DNow!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1998 год (AMD K6-2)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XP)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2003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64)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SSE3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2005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64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Venice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Diego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SSE4a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2007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Phenom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SSE4.1, SSE4.2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2011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Bulldozer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2011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Bulldozer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2015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Excavator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AVX-512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2022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Zen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4, серия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Ryzen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7000) </a:t>
            </a:r>
          </a:p>
        </p:txBody>
      </p:sp>
    </p:spTree>
    <p:extLst>
      <p:ext uri="{BB962C8B-B14F-4D97-AF65-F5344CB8AC3E}">
        <p14:creationId xmlns:p14="http://schemas.microsoft.com/office/powerpoint/2010/main" val="26208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Версии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их отличия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1E5A14-115F-45ED-BBC3-283CCE32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397" y="809701"/>
            <a:ext cx="1428107" cy="3706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98946-243F-41E1-942F-6118A889ABC1}"/>
              </a:ext>
            </a:extLst>
          </p:cNvPr>
          <p:cNvSpPr txBox="1"/>
          <p:nvPr/>
        </p:nvSpPr>
        <p:spPr>
          <a:xfrm>
            <a:off x="5124199" y="4516052"/>
            <a:ext cx="3667375" cy="22627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в процессоре</a:t>
            </a:r>
            <a:endParaRPr lang="en-US" sz="1400" dirty="0"/>
          </a:p>
          <a:p>
            <a:pPr marL="0" marR="0" indent="0" algn="ctr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 поддержкой</a:t>
            </a:r>
            <a:r>
              <a:rPr lang="en-US" sz="1400" dirty="0"/>
              <a:t> AVX-512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82342-13B5-467B-8E1F-30AA08FFE6F9}"/>
              </a:ext>
            </a:extLst>
          </p:cNvPr>
          <p:cNvSpPr txBox="1"/>
          <p:nvPr/>
        </p:nvSpPr>
        <p:spPr>
          <a:xfrm>
            <a:off x="522949" y="1188958"/>
            <a:ext cx="5117756" cy="24163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Расширения </a:t>
            </a:r>
            <a:r>
              <a:rPr lang="en-US" sz="1400" dirty="0"/>
              <a:t>SSE</a:t>
            </a:r>
            <a:r>
              <a:rPr lang="ru-RU" sz="1400" dirty="0"/>
              <a:t> и его последующие версии добавили регистры </a:t>
            </a:r>
            <a:r>
              <a:rPr lang="en-US" sz="1400" dirty="0"/>
              <a:t>xmm0-xmm15</a:t>
            </a:r>
            <a:r>
              <a:rPr lang="ru-RU" sz="1400" dirty="0"/>
              <a:t>,</a:t>
            </a:r>
            <a:br>
              <a:rPr lang="ru-RU" sz="1400" dirty="0"/>
            </a:br>
            <a:r>
              <a:rPr lang="ru-RU" sz="1400" dirty="0"/>
              <a:t>отдельные от старого стека, размером 128 бит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lang="ru-RU" sz="1400" dirty="0"/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Расширения </a:t>
            </a:r>
            <a:r>
              <a:rPr lang="en-US" sz="1400" dirty="0"/>
              <a:t>AVX </a:t>
            </a:r>
            <a:r>
              <a:rPr lang="ru-RU" sz="1400" dirty="0"/>
              <a:t>добавили </a:t>
            </a:r>
            <a:r>
              <a:rPr lang="en-US" sz="1400" dirty="0" err="1"/>
              <a:t>ymm</a:t>
            </a:r>
            <a:r>
              <a:rPr lang="ru-RU" sz="1400" dirty="0"/>
              <a:t> и </a:t>
            </a:r>
            <a:r>
              <a:rPr lang="en-US" sz="1400" dirty="0" err="1"/>
              <a:t>zmm</a:t>
            </a:r>
            <a:br>
              <a:rPr lang="ru-RU" sz="1400" dirty="0"/>
            </a:br>
            <a:r>
              <a:rPr lang="ru-RU" sz="1400" dirty="0"/>
              <a:t>регистры размером 256 и 512 бит соответственно, и инструкции для работы с ними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2CA07B-87B3-4FDC-BD5C-6966D1C6E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9" y="3611177"/>
            <a:ext cx="3895725" cy="904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40465-6FE7-4CC5-A1B4-5D1279AB1B56}"/>
              </a:ext>
            </a:extLst>
          </p:cNvPr>
          <p:cNvSpPr txBox="1"/>
          <p:nvPr/>
        </p:nvSpPr>
        <p:spPr>
          <a:xfrm>
            <a:off x="522439" y="4518861"/>
            <a:ext cx="3752397" cy="22627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Абстрактное представление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1EDE9-E939-4DA0-96B5-AE3897ABC3D0}"/>
              </a:ext>
            </a:extLst>
          </p:cNvPr>
          <p:cNvSpPr txBox="1"/>
          <p:nvPr/>
        </p:nvSpPr>
        <p:spPr>
          <a:xfrm>
            <a:off x="4418164" y="3617029"/>
            <a:ext cx="849364" cy="9048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MMX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SSE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AVX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AVX-512</a:t>
            </a:r>
            <a:endParaRPr lang="ru-RU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умеет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MMX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B2BD7-61BE-42F5-90F8-BF72E9B24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552" y="819626"/>
            <a:ext cx="513473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 (SSE1, 1999)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(70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Арифметика с плавающей точкой: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ADDPS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SUBPS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MULPS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DIVPS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SQRTPS</a:t>
            </a:r>
            <a:endParaRPr kumimoji="0" lang="ru-RU" altLang="ru-RU" sz="1000" i="0" u="none" strike="noStrike" cap="none" normalizeH="0" baseline="0" dirty="0">
              <a:ln>
                <a:noFill/>
              </a:ln>
              <a:solidFill>
                <a:srgbClr val="62B5E5"/>
              </a:solidFill>
              <a:effectLst/>
              <a:highlight>
                <a:srgbClr val="1F1F1F"/>
              </a:highligh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Логические операции: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ANDPS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ORPS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XORPS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Сравнение: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CMPPS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Перестановка данных: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SHUFPS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MOVAPS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SSE2 (2001)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(214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Арифметика с целыми числами: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PADDB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PSUBB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PMULHW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Дополнительно с плавающей точкой: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ADDPD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MULPD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SQRTPD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Перемещение данных: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MOVDQA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SSE3 (2004)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(227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Горизонтальные операции: </a:t>
            </a:r>
            <a:r>
              <a:rPr kumimoji="0" lang="en-US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HADDPS</a:t>
            </a: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HSUBPS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Дублирование: </a:t>
            </a:r>
            <a:r>
              <a:rPr kumimoji="0" lang="en-US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MOVSLDUP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10E69C-B2A9-4DF1-82CD-E410BFC75B5A}"/>
              </a:ext>
            </a:extLst>
          </p:cNvPr>
          <p:cNvSpPr/>
          <p:nvPr/>
        </p:nvSpPr>
        <p:spPr>
          <a:xfrm>
            <a:off x="2169552" y="3066395"/>
            <a:ext cx="46036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SSSE3 (2006)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(259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Модификация знака: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PSIGNB</a:t>
            </a:r>
            <a:r>
              <a:rPr lang="ru-RU" altLang="ru-RU" sz="1000" dirty="0"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PABSB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Перестановка байт: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PSHUFB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endParaRPr lang="ru-RU" altLang="ru-RU" sz="1000" b="1" dirty="0"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SSE4.1 (2007)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(306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Операции с целыми числами: </a:t>
            </a:r>
            <a:r>
              <a:rPr lang="en-US" altLang="ru-RU" sz="1000" dirty="0"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PMULLD</a:t>
            </a:r>
            <a:r>
              <a:rPr lang="ru-RU" altLang="ru-RU" sz="1000" dirty="0"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PTEST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Округление: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ROUNDPS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Скалярное произведение: </a:t>
            </a:r>
            <a:r>
              <a:rPr lang="en-US" altLang="ru-RU" sz="1000" dirty="0"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DPPS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altLang="ru-RU" sz="1000" dirty="0"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SSE4.2 (2008)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(313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Сравнение строк: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PCMPISTRI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CRC32: </a:t>
            </a:r>
            <a:r>
              <a:rPr lang="en-US" altLang="ru-RU" sz="1000" dirty="0">
                <a:cs typeface="Arial" panose="020B0604020202020204" pitchFamily="34" charset="0"/>
              </a:rPr>
              <a:t>	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CRC32</a:t>
            </a:r>
          </a:p>
        </p:txBody>
      </p:sp>
    </p:spTree>
    <p:extLst>
      <p:ext uri="{BB962C8B-B14F-4D97-AF65-F5344CB8AC3E}">
        <p14:creationId xmlns:p14="http://schemas.microsoft.com/office/powerpoint/2010/main" val="292105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588939" y="137378"/>
            <a:ext cx="7134551" cy="945904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сейчас актуально?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816B91-ADE2-4493-9A94-FC00189A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6" y="1215529"/>
            <a:ext cx="8087187" cy="2766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C0D3B-2E8B-4406-8681-D7C40085E796}"/>
              </a:ext>
            </a:extLst>
          </p:cNvPr>
          <p:cNvSpPr txBox="1"/>
          <p:nvPr/>
        </p:nvSpPr>
        <p:spPr>
          <a:xfrm>
            <a:off x="528406" y="4028501"/>
            <a:ext cx="8087187" cy="33050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Схема различий последних версий </a:t>
            </a:r>
            <a:r>
              <a:rPr lang="en-US" sz="1400" dirty="0"/>
              <a:t>SIMD</a:t>
            </a:r>
            <a:endParaRPr lang="ru-RU" sz="14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FD46EC-E688-47ED-A5DC-F74FFF99300D}"/>
              </a:ext>
            </a:extLst>
          </p:cNvPr>
          <p:cNvSpPr/>
          <p:nvPr/>
        </p:nvSpPr>
        <p:spPr>
          <a:xfrm>
            <a:off x="4480193" y="2027104"/>
            <a:ext cx="2177667" cy="462708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8D8646-29B7-4E7B-935D-465C1DBC92BE}"/>
              </a:ext>
            </a:extLst>
          </p:cNvPr>
          <p:cNvSpPr/>
          <p:nvPr/>
        </p:nvSpPr>
        <p:spPr>
          <a:xfrm>
            <a:off x="4480193" y="2489812"/>
            <a:ext cx="2151961" cy="1068636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D377F3-EF85-4551-9F3B-4AE39890FC90}"/>
              </a:ext>
            </a:extLst>
          </p:cNvPr>
          <p:cNvSpPr/>
          <p:nvPr/>
        </p:nvSpPr>
        <p:spPr>
          <a:xfrm>
            <a:off x="6714781" y="2622058"/>
            <a:ext cx="1837981" cy="983131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2CE2947-E136-4D60-A569-BFEE88E05281}"/>
              </a:ext>
            </a:extLst>
          </p:cNvPr>
          <p:cNvSpPr/>
          <p:nvPr/>
        </p:nvSpPr>
        <p:spPr>
          <a:xfrm>
            <a:off x="6714781" y="2027103"/>
            <a:ext cx="1837981" cy="462708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F_theme">
  <a:themeElements>
    <a:clrScheme name="Custom 2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/>
        <a:ea typeface=""/>
        <a:cs typeface=""/>
      </a:majorFont>
      <a:minorFont>
        <a:latin typeface="PT Astra 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>
          <a:miter lim="400000"/>
        </a:ln>
      </a:spPr>
      <a:bodyPr lIns="108000" tIns="108000" rIns="36000" bIns="36000" anchor="t" anchorCtr="0"/>
      <a:lstStyle>
        <a:defPPr marL="0" marR="0" indent="0" algn="l" defTabSz="1105557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200" b="1" dirty="0"/>
        </a:defPPr>
      </a:lstStyle>
    </a:spDef>
    <a:lnDef>
      <a:spPr>
        <a:ln w="31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36000" tIns="36000" rIns="36000" bIns="36000" rtlCol="0">
        <a:noAutofit/>
      </a:bodyPr>
      <a:lstStyle>
        <a:defPPr marL="0" marR="0" indent="0" algn="l" defTabSz="1105557" rtl="0" eaLnBrk="1" fontAlgn="auto" latinLnBrk="0" hangingPunct="1">
          <a:lnSpc>
            <a:spcPct val="120000"/>
          </a:lnSpc>
          <a:spcBef>
            <a:spcPts val="0"/>
          </a:spcBef>
          <a:spcAft>
            <a:spcPts val="600"/>
          </a:spcAft>
          <a:buClrTx/>
          <a:buSzTx/>
          <a:buFontTx/>
          <a:buNone/>
          <a:tabLst/>
          <a:defRPr sz="14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WF_theme" id="{9299D297-BF03-46D6-98B7-945B0C98F9D0}" vid="{DBD48A78-F9B8-4E9B-A2A2-7B45AE05423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8084</TotalTime>
  <Words>8497</Words>
  <Application>Microsoft Office PowerPoint</Application>
  <PresentationFormat>Экран (16:9)</PresentationFormat>
  <Paragraphs>873</Paragraphs>
  <Slides>42</Slides>
  <Notes>41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Consolas</vt:lpstr>
      <vt:lpstr>Verdana</vt:lpstr>
      <vt:lpstr>Arial</vt:lpstr>
      <vt:lpstr>PT Astra Fact</vt:lpstr>
      <vt:lpstr>Wingdings</vt:lpstr>
      <vt:lpstr>WF_theme</vt:lpstr>
      <vt:lpstr>think-cell Slide</vt:lpstr>
      <vt:lpstr>Оптимизация производительности Postgres с применением векторной обработки массивов данных</vt:lpstr>
      <vt:lpstr>Подготовка окружения.</vt:lpstr>
      <vt:lpstr>Обо мне</vt:lpstr>
      <vt:lpstr>Цели и путевая карта выступления</vt:lpstr>
      <vt:lpstr>Идеологии (SIMD) и (SISD)</vt:lpstr>
      <vt:lpstr>Как всё начиналось?</vt:lpstr>
      <vt:lpstr>Версии SIMD и их отличия</vt:lpstr>
      <vt:lpstr>Что умеет SIMD от MMX к AVX</vt:lpstr>
      <vt:lpstr>Что сейчас актуально?</vt:lpstr>
      <vt:lpstr>С чего начать</vt:lpstr>
      <vt:lpstr>Доступность SIMD</vt:lpstr>
      <vt:lpstr>Доступность SIMD</vt:lpstr>
      <vt:lpstr>Как подключить</vt:lpstr>
      <vt:lpstr>Типы данных</vt:lpstr>
      <vt:lpstr>Установка вектора</vt:lpstr>
      <vt:lpstr>Выравнивание – это важно</vt:lpstr>
      <vt:lpstr>Нумерация в векторе</vt:lpstr>
      <vt:lpstr>Вывод вектора</vt:lpstr>
      <vt:lpstr>Простые операции</vt:lpstr>
      <vt:lpstr>Поиск максимального значения</vt:lpstr>
      <vt:lpstr>Поиск максимального значения SISD</vt:lpstr>
      <vt:lpstr>Поиск максимального значения SIMD</vt:lpstr>
      <vt:lpstr>Сравнение производительности</vt:lpstr>
      <vt:lpstr>Векторизуем поиск</vt:lpstr>
      <vt:lpstr>Работа с маской </vt:lpstr>
      <vt:lpstr>Результаты Find</vt:lpstr>
      <vt:lpstr>Оптимизации компилятора -03 –mavx2</vt:lpstr>
      <vt:lpstr>Где же наш % прироста производительности?</vt:lpstr>
      <vt:lpstr>А что уже есть в PostgreSQL? </vt:lpstr>
      <vt:lpstr>И для чего используется simd.h в Postgres?</vt:lpstr>
      <vt:lpstr>Что можно добавить?</vt:lpstr>
      <vt:lpstr>Сортирующие сети</vt:lpstr>
      <vt:lpstr>Битонная сортировка (Bitonic sort)</vt:lpstr>
      <vt:lpstr>Векторная сортировка (Перестановки)</vt:lpstr>
      <vt:lpstr>Векторная сортировка (Маски смешения)</vt:lpstr>
      <vt:lpstr>Векторная сортировка (Компаратор)</vt:lpstr>
      <vt:lpstr>Векторная сортировка (основная функция)</vt:lpstr>
      <vt:lpstr>Сравнение производительности</vt:lpstr>
      <vt:lpstr>Сравнение производительности (дополнительный пример)</vt:lpstr>
      <vt:lpstr>Два мира</vt:lpstr>
      <vt:lpstr>Секция Q&amp;A</vt:lpstr>
      <vt:lpstr>Мы ищем таланты!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нужно начинающему разработчику PostgreSQL?</dc:title>
  <dc:creator>S B</dc:creator>
  <cp:lastModifiedBy>BuggAi</cp:lastModifiedBy>
  <cp:revision>65</cp:revision>
  <dcterms:modified xsi:type="dcterms:W3CDTF">2024-09-14T20:58:03Z</dcterms:modified>
</cp:coreProperties>
</file>